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60"/>
  </p:notesMasterIdLst>
  <p:sldIdLst>
    <p:sldId id="256" r:id="rId2"/>
    <p:sldId id="335" r:id="rId3"/>
    <p:sldId id="258" r:id="rId4"/>
    <p:sldId id="257" r:id="rId5"/>
    <p:sldId id="259" r:id="rId6"/>
    <p:sldId id="294" r:id="rId7"/>
    <p:sldId id="260" r:id="rId8"/>
    <p:sldId id="337" r:id="rId9"/>
    <p:sldId id="311" r:id="rId10"/>
    <p:sldId id="329" r:id="rId11"/>
    <p:sldId id="261" r:id="rId12"/>
    <p:sldId id="323" r:id="rId13"/>
    <p:sldId id="293" r:id="rId14"/>
    <p:sldId id="330" r:id="rId15"/>
    <p:sldId id="312" r:id="rId16"/>
    <p:sldId id="331" r:id="rId17"/>
    <p:sldId id="332" r:id="rId18"/>
    <p:sldId id="263" r:id="rId19"/>
    <p:sldId id="265" r:id="rId20"/>
    <p:sldId id="339" r:id="rId21"/>
    <p:sldId id="344" r:id="rId22"/>
    <p:sldId id="267" r:id="rId23"/>
    <p:sldId id="298" r:id="rId24"/>
    <p:sldId id="272" r:id="rId25"/>
    <p:sldId id="315" r:id="rId26"/>
    <p:sldId id="269" r:id="rId27"/>
    <p:sldId id="317" r:id="rId28"/>
    <p:sldId id="270" r:id="rId29"/>
    <p:sldId id="271" r:id="rId30"/>
    <p:sldId id="340" r:id="rId31"/>
    <p:sldId id="342" r:id="rId32"/>
    <p:sldId id="300" r:id="rId33"/>
    <p:sldId id="274" r:id="rId34"/>
    <p:sldId id="279" r:id="rId35"/>
    <p:sldId id="324" r:id="rId36"/>
    <p:sldId id="325" r:id="rId37"/>
    <p:sldId id="276" r:id="rId38"/>
    <p:sldId id="326" r:id="rId39"/>
    <p:sldId id="277" r:id="rId40"/>
    <p:sldId id="327" r:id="rId41"/>
    <p:sldId id="280" r:id="rId42"/>
    <p:sldId id="281" r:id="rId43"/>
    <p:sldId id="282" r:id="rId44"/>
    <p:sldId id="283" r:id="rId45"/>
    <p:sldId id="334" r:id="rId46"/>
    <p:sldId id="284" r:id="rId47"/>
    <p:sldId id="285" r:id="rId48"/>
    <p:sldId id="306" r:id="rId49"/>
    <p:sldId id="286" r:id="rId50"/>
    <p:sldId id="343" r:id="rId51"/>
    <p:sldId id="307" r:id="rId52"/>
    <p:sldId id="287" r:id="rId53"/>
    <p:sldId id="308" r:id="rId54"/>
    <p:sldId id="313" r:id="rId55"/>
    <p:sldId id="288" r:id="rId56"/>
    <p:sldId id="347" r:id="rId57"/>
    <p:sldId id="345" r:id="rId58"/>
    <p:sldId id="34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 autoAdjust="0"/>
    <p:restoredTop sz="86444" autoAdjust="0"/>
  </p:normalViewPr>
  <p:slideViewPr>
    <p:cSldViewPr>
      <p:cViewPr varScale="1">
        <p:scale>
          <a:sx n="71" d="100"/>
          <a:sy n="71" d="100"/>
        </p:scale>
        <p:origin x="-6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2" y="7761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guidotonelli:Desktop:XEB/WGM/MB/CB/CMS_WEEK:OPERATIONAL%20STATUS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25217259672100828"/>
          <c:y val="3.686949728691178E-2"/>
          <c:w val="0.68821727011190004"/>
          <c:h val="0.85213668897662675"/>
        </c:manualLayout>
      </c:layout>
      <c:barChart>
        <c:barDir val="bar"/>
        <c:grouping val="clustered"/>
        <c:ser>
          <c:idx val="0"/>
          <c:order val="0"/>
          <c:spPr>
            <a:gradFill flip="none" rotWithShape="1">
              <a:gsLst>
                <a:gs pos="100000">
                  <a:srgbClr val="FF0000"/>
                </a:gs>
                <a:gs pos="1000">
                  <a:srgbClr val="FFFFFF"/>
                </a:gs>
              </a:gsLst>
              <a:lin ang="21480000" scaled="0"/>
              <a:tileRect/>
            </a:gradFill>
            <a:ln>
              <a:gradFill flip="none" rotWithShape="1">
                <a:gsLst>
                  <a:gs pos="100000">
                    <a:srgbClr val="FF0000"/>
                  </a:gs>
                  <a:gs pos="0">
                    <a:srgbClr val="FFFFFF"/>
                  </a:gs>
                </a:gsLst>
                <a:lin ang="0" scaled="1"/>
                <a:tileRect/>
              </a:gradFill>
            </a:ln>
          </c:spPr>
          <c:invertIfNegative val="1"/>
          <c:cat>
            <c:strRef>
              <c:f>Sheet1!$A$1:$A$11</c:f>
              <c:strCache>
                <c:ptCount val="11"/>
                <c:pt idx="0">
                  <c:v>MUON-CSC</c:v>
                </c:pt>
                <c:pt idx="1">
                  <c:v>MUON-DT</c:v>
                </c:pt>
                <c:pt idx="2">
                  <c:v>MUON-RPC</c:v>
                </c:pt>
                <c:pt idx="3">
                  <c:v>HCAL BARREL</c:v>
                </c:pt>
                <c:pt idx="4">
                  <c:v>HCAL ENDCAP</c:v>
                </c:pt>
                <c:pt idx="5">
                  <c:v>HCAL FORWARD</c:v>
                </c:pt>
                <c:pt idx="6">
                  <c:v>ECAL BARREL</c:v>
                </c:pt>
                <c:pt idx="7">
                  <c:v>ECAL END-CAP</c:v>
                </c:pt>
                <c:pt idx="8">
                  <c:v>PRE-SHOWER</c:v>
                </c:pt>
                <c:pt idx="9">
                  <c:v>STRIP TRACKER</c:v>
                </c:pt>
                <c:pt idx="10">
                  <c:v>PIXEL TRACKER</c:v>
                </c:pt>
              </c:strCache>
            </c:strRef>
          </c:cat>
          <c:val>
            <c:numRef>
              <c:f>Sheet1!$B$1:$B$12</c:f>
              <c:numCache>
                <c:formatCode>General</c:formatCode>
                <c:ptCount val="12"/>
                <c:pt idx="0">
                  <c:v>98.5</c:v>
                </c:pt>
                <c:pt idx="1">
                  <c:v>99.8</c:v>
                </c:pt>
                <c:pt idx="2">
                  <c:v>98.8</c:v>
                </c:pt>
                <c:pt idx="3">
                  <c:v>99.9</c:v>
                </c:pt>
                <c:pt idx="4">
                  <c:v>100</c:v>
                </c:pt>
                <c:pt idx="5">
                  <c:v>99.9</c:v>
                </c:pt>
                <c:pt idx="6">
                  <c:v>99.3</c:v>
                </c:pt>
                <c:pt idx="7">
                  <c:v>98.9</c:v>
                </c:pt>
                <c:pt idx="8">
                  <c:v>99.8</c:v>
                </c:pt>
                <c:pt idx="9">
                  <c:v>98.1</c:v>
                </c:pt>
                <c:pt idx="10">
                  <c:v>98.2</c:v>
                </c:pt>
              </c:numCache>
            </c:numRef>
          </c:val>
        </c:ser>
        <c:axId val="60000512"/>
        <c:axId val="60314752"/>
      </c:barChart>
      <c:catAx>
        <c:axId val="60000512"/>
        <c:scaling>
          <c:orientation val="minMax"/>
        </c:scaling>
        <c:axPos val="l"/>
        <c:tickLblPos val="nextTo"/>
        <c:crossAx val="60314752"/>
        <c:crosses val="autoZero"/>
        <c:auto val="1"/>
        <c:lblAlgn val="ctr"/>
        <c:lblOffset val="100"/>
      </c:catAx>
      <c:valAx>
        <c:axId val="60314752"/>
        <c:scaling>
          <c:orientation val="minMax"/>
          <c:max val="100"/>
          <c:min val="90"/>
        </c:scaling>
        <c:axPos val="b"/>
        <c:majorGridlines/>
        <c:numFmt formatCode="General" sourceLinked="1"/>
        <c:tickLblPos val="nextTo"/>
        <c:crossAx val="60000512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1100" b="1" i="0">
          <a:latin typeface="Arial"/>
        </a:defRPr>
      </a:pPr>
      <a:endParaRPr lang="en-US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7DF5B-6940-4902-A796-ED4BD04CD869}" type="doc">
      <dgm:prSet loTypeId="urn:microsoft.com/office/officeart/2005/8/layout/process2" loCatId="process" qsTypeId="urn:microsoft.com/office/officeart/2005/8/quickstyle/simple1" qsCatId="simple" csTypeId="urn:microsoft.com/office/officeart/2005/8/colors/accent0_2" csCatId="mainScheme" phldr="1"/>
      <dgm:spPr/>
    </dgm:pt>
    <dgm:pt modelId="{B8DF2936-23FE-4474-894B-BF3A0E0B6A6A}">
      <dgm:prSet phldrT="[Texto]"/>
      <dgm:spPr/>
      <dgm:t>
        <a:bodyPr/>
        <a:lstStyle/>
        <a:p>
          <a:r>
            <a:rPr lang="es-ES" dirty="0" smtClean="0"/>
            <a:t>Muon </a:t>
          </a:r>
          <a:r>
            <a:rPr lang="es-ES" dirty="0" err="1" smtClean="0"/>
            <a:t>Selection</a:t>
          </a:r>
          <a:endParaRPr lang="en-US" dirty="0"/>
        </a:p>
      </dgm:t>
    </dgm:pt>
    <dgm:pt modelId="{D933F1C8-C7B9-4211-AC6D-6259BEF0A38B}" type="parTrans" cxnId="{8D8CAB1A-362D-41F2-A2F5-FD0FBC1E324D}">
      <dgm:prSet/>
      <dgm:spPr/>
      <dgm:t>
        <a:bodyPr/>
        <a:lstStyle/>
        <a:p>
          <a:endParaRPr lang="en-US"/>
        </a:p>
      </dgm:t>
    </dgm:pt>
    <dgm:pt modelId="{47A9DCD5-C592-46CC-B3D8-5AA0AF60E682}" type="sibTrans" cxnId="{8D8CAB1A-362D-41F2-A2F5-FD0FBC1E324D}">
      <dgm:prSet/>
      <dgm:spPr/>
      <dgm:t>
        <a:bodyPr/>
        <a:lstStyle/>
        <a:p>
          <a:endParaRPr lang="en-US"/>
        </a:p>
      </dgm:t>
    </dgm:pt>
    <dgm:pt modelId="{BF0159DA-58C2-4A0E-BD2C-E8345EE3D948}">
      <dgm:prSet phldrT="[Texto]"/>
      <dgm:spPr/>
      <dgm:t>
        <a:bodyPr/>
        <a:lstStyle/>
        <a:p>
          <a:r>
            <a:rPr lang="es-ES" dirty="0" smtClean="0"/>
            <a:t>Central Jet Veto</a:t>
          </a:r>
        </a:p>
      </dgm:t>
    </dgm:pt>
    <dgm:pt modelId="{4D77281F-C7C1-4612-B141-5833E21BE865}" type="parTrans" cxnId="{B123F86A-D373-4FD3-87E3-CCD7280C0593}">
      <dgm:prSet/>
      <dgm:spPr/>
      <dgm:t>
        <a:bodyPr/>
        <a:lstStyle/>
        <a:p>
          <a:endParaRPr lang="en-US"/>
        </a:p>
      </dgm:t>
    </dgm:pt>
    <dgm:pt modelId="{0315429F-65D4-439A-9665-B0CC8CD1D703}" type="sibTrans" cxnId="{B123F86A-D373-4FD3-87E3-CCD7280C0593}">
      <dgm:prSet/>
      <dgm:spPr/>
      <dgm:t>
        <a:bodyPr/>
        <a:lstStyle/>
        <a:p>
          <a:endParaRPr lang="en-US"/>
        </a:p>
      </dgm:t>
    </dgm:pt>
    <dgm:pt modelId="{9E25B67D-1E66-413F-9DA0-E4F563357010}">
      <dgm:prSet/>
      <dgm:spPr/>
      <dgm:t>
        <a:bodyPr/>
        <a:lstStyle/>
        <a:p>
          <a:r>
            <a:rPr lang="es-ES" dirty="0" err="1" smtClean="0"/>
            <a:t>Sequential</a:t>
          </a:r>
          <a:r>
            <a:rPr lang="es-ES" dirty="0" smtClean="0"/>
            <a:t> </a:t>
          </a:r>
          <a:r>
            <a:rPr lang="es-ES" dirty="0" err="1" smtClean="0"/>
            <a:t>cuts</a:t>
          </a:r>
          <a:endParaRPr lang="es-ES" dirty="0" smtClean="0"/>
        </a:p>
      </dgm:t>
    </dgm:pt>
    <dgm:pt modelId="{5D6998F4-6FF2-4A31-A3C2-1A8C15D89D44}" type="parTrans" cxnId="{018B2063-4C15-4599-899E-263C5C8EB76D}">
      <dgm:prSet/>
      <dgm:spPr/>
      <dgm:t>
        <a:bodyPr/>
        <a:lstStyle/>
        <a:p>
          <a:endParaRPr lang="en-US"/>
        </a:p>
      </dgm:t>
    </dgm:pt>
    <dgm:pt modelId="{473906D4-4565-4F2F-BF50-75224A304932}" type="sibTrans" cxnId="{018B2063-4C15-4599-899E-263C5C8EB76D}">
      <dgm:prSet/>
      <dgm:spPr/>
      <dgm:t>
        <a:bodyPr/>
        <a:lstStyle/>
        <a:p>
          <a:endParaRPr lang="en-US"/>
        </a:p>
      </dgm:t>
    </dgm:pt>
    <dgm:pt modelId="{0D816760-2EBC-40D0-A5AB-DE42277B00C2}" type="pres">
      <dgm:prSet presAssocID="{5777DF5B-6940-4902-A796-ED4BD04CD869}" presName="linearFlow" presStyleCnt="0">
        <dgm:presLayoutVars>
          <dgm:resizeHandles val="exact"/>
        </dgm:presLayoutVars>
      </dgm:prSet>
      <dgm:spPr/>
    </dgm:pt>
    <dgm:pt modelId="{F65C19A4-0FE3-438D-86D4-7855E2365717}" type="pres">
      <dgm:prSet presAssocID="{B8DF2936-23FE-4474-894B-BF3A0E0B6A6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5C811A-7933-41E4-9064-9A4A71C3EB52}" type="pres">
      <dgm:prSet presAssocID="{47A9DCD5-C592-46CC-B3D8-5AA0AF60E682}" presName="sibTrans" presStyleLbl="sibTrans2D1" presStyleIdx="0" presStyleCnt="2"/>
      <dgm:spPr/>
      <dgm:t>
        <a:bodyPr/>
        <a:lstStyle/>
        <a:p>
          <a:endParaRPr lang="en-US"/>
        </a:p>
      </dgm:t>
    </dgm:pt>
    <dgm:pt modelId="{9D547625-0F48-4DBD-A7FD-0D0FB42D5C6C}" type="pres">
      <dgm:prSet presAssocID="{47A9DCD5-C592-46CC-B3D8-5AA0AF60E682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1C56A8BE-6861-41CA-865C-761644A09CC8}" type="pres">
      <dgm:prSet presAssocID="{BF0159DA-58C2-4A0E-BD2C-E8345EE3D9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2F107-6890-4476-9419-F9BF6BC1D8E8}" type="pres">
      <dgm:prSet presAssocID="{0315429F-65D4-439A-9665-B0CC8CD1D70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28C9472D-3535-41AC-814C-1FCCC7C712E3}" type="pres">
      <dgm:prSet presAssocID="{0315429F-65D4-439A-9665-B0CC8CD1D70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1FC2B183-9AAD-4BA4-9D71-20404080F5FE}" type="pres">
      <dgm:prSet presAssocID="{9E25B67D-1E66-413F-9DA0-E4F5633570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7CB718-91FC-44A6-88C1-8CFF216C7A04}" type="presOf" srcId="{47A9DCD5-C592-46CC-B3D8-5AA0AF60E682}" destId="{1B5C811A-7933-41E4-9064-9A4A71C3EB52}" srcOrd="0" destOrd="0" presId="urn:microsoft.com/office/officeart/2005/8/layout/process2"/>
    <dgm:cxn modelId="{97BA7D27-0AC4-4D81-A162-6022E892CEA0}" type="presOf" srcId="{0315429F-65D4-439A-9665-B0CC8CD1D703}" destId="{28C9472D-3535-41AC-814C-1FCCC7C712E3}" srcOrd="1" destOrd="0" presId="urn:microsoft.com/office/officeart/2005/8/layout/process2"/>
    <dgm:cxn modelId="{78440795-A40D-411C-9CDC-9C4DB990C235}" type="presOf" srcId="{BF0159DA-58C2-4A0E-BD2C-E8345EE3D948}" destId="{1C56A8BE-6861-41CA-865C-761644A09CC8}" srcOrd="0" destOrd="0" presId="urn:microsoft.com/office/officeart/2005/8/layout/process2"/>
    <dgm:cxn modelId="{56986F9D-3EAC-4AF7-8194-3FCF00441120}" type="presOf" srcId="{5777DF5B-6940-4902-A796-ED4BD04CD869}" destId="{0D816760-2EBC-40D0-A5AB-DE42277B00C2}" srcOrd="0" destOrd="0" presId="urn:microsoft.com/office/officeart/2005/8/layout/process2"/>
    <dgm:cxn modelId="{8D3FEC7E-2C13-4C5E-9136-8FA3637F9446}" type="presOf" srcId="{0315429F-65D4-439A-9665-B0CC8CD1D703}" destId="{DDA2F107-6890-4476-9419-F9BF6BC1D8E8}" srcOrd="0" destOrd="0" presId="urn:microsoft.com/office/officeart/2005/8/layout/process2"/>
    <dgm:cxn modelId="{B7ACC2FD-D8FC-4177-B6A5-67382D4DFF0B}" type="presOf" srcId="{47A9DCD5-C592-46CC-B3D8-5AA0AF60E682}" destId="{9D547625-0F48-4DBD-A7FD-0D0FB42D5C6C}" srcOrd="1" destOrd="0" presId="urn:microsoft.com/office/officeart/2005/8/layout/process2"/>
    <dgm:cxn modelId="{B123F86A-D373-4FD3-87E3-CCD7280C0593}" srcId="{5777DF5B-6940-4902-A796-ED4BD04CD869}" destId="{BF0159DA-58C2-4A0E-BD2C-E8345EE3D948}" srcOrd="1" destOrd="0" parTransId="{4D77281F-C7C1-4612-B141-5833E21BE865}" sibTransId="{0315429F-65D4-439A-9665-B0CC8CD1D703}"/>
    <dgm:cxn modelId="{018B2063-4C15-4599-899E-263C5C8EB76D}" srcId="{5777DF5B-6940-4902-A796-ED4BD04CD869}" destId="{9E25B67D-1E66-413F-9DA0-E4F563357010}" srcOrd="2" destOrd="0" parTransId="{5D6998F4-6FF2-4A31-A3C2-1A8C15D89D44}" sibTransId="{473906D4-4565-4F2F-BF50-75224A304932}"/>
    <dgm:cxn modelId="{EC611EE8-5B42-43F7-ACFE-65C0523A873A}" type="presOf" srcId="{9E25B67D-1E66-413F-9DA0-E4F563357010}" destId="{1FC2B183-9AAD-4BA4-9D71-20404080F5FE}" srcOrd="0" destOrd="0" presId="urn:microsoft.com/office/officeart/2005/8/layout/process2"/>
    <dgm:cxn modelId="{8D8CAB1A-362D-41F2-A2F5-FD0FBC1E324D}" srcId="{5777DF5B-6940-4902-A796-ED4BD04CD869}" destId="{B8DF2936-23FE-4474-894B-BF3A0E0B6A6A}" srcOrd="0" destOrd="0" parTransId="{D933F1C8-C7B9-4211-AC6D-6259BEF0A38B}" sibTransId="{47A9DCD5-C592-46CC-B3D8-5AA0AF60E682}"/>
    <dgm:cxn modelId="{30973EC4-5113-4DA5-9B97-B6D6E9ECEBF2}" type="presOf" srcId="{B8DF2936-23FE-4474-894B-BF3A0E0B6A6A}" destId="{F65C19A4-0FE3-438D-86D4-7855E2365717}" srcOrd="0" destOrd="0" presId="urn:microsoft.com/office/officeart/2005/8/layout/process2"/>
    <dgm:cxn modelId="{25237ACE-7515-4FCB-8058-DDA70DE940B6}" type="presParOf" srcId="{0D816760-2EBC-40D0-A5AB-DE42277B00C2}" destId="{F65C19A4-0FE3-438D-86D4-7855E2365717}" srcOrd="0" destOrd="0" presId="urn:microsoft.com/office/officeart/2005/8/layout/process2"/>
    <dgm:cxn modelId="{61822ED5-9F2E-4D6D-8313-53156D0B036D}" type="presParOf" srcId="{0D816760-2EBC-40D0-A5AB-DE42277B00C2}" destId="{1B5C811A-7933-41E4-9064-9A4A71C3EB52}" srcOrd="1" destOrd="0" presId="urn:microsoft.com/office/officeart/2005/8/layout/process2"/>
    <dgm:cxn modelId="{D3E661FF-FC1A-4EE3-9191-47A380903796}" type="presParOf" srcId="{1B5C811A-7933-41E4-9064-9A4A71C3EB52}" destId="{9D547625-0F48-4DBD-A7FD-0D0FB42D5C6C}" srcOrd="0" destOrd="0" presId="urn:microsoft.com/office/officeart/2005/8/layout/process2"/>
    <dgm:cxn modelId="{F870C47B-B52E-40C9-9CDB-B72AC24069AC}" type="presParOf" srcId="{0D816760-2EBC-40D0-A5AB-DE42277B00C2}" destId="{1C56A8BE-6861-41CA-865C-761644A09CC8}" srcOrd="2" destOrd="0" presId="urn:microsoft.com/office/officeart/2005/8/layout/process2"/>
    <dgm:cxn modelId="{186845E1-46A2-4C7B-A8DE-8F0EDEEF4E61}" type="presParOf" srcId="{0D816760-2EBC-40D0-A5AB-DE42277B00C2}" destId="{DDA2F107-6890-4476-9419-F9BF6BC1D8E8}" srcOrd="3" destOrd="0" presId="urn:microsoft.com/office/officeart/2005/8/layout/process2"/>
    <dgm:cxn modelId="{95744F06-EBFB-430B-99DD-7B62FE24B53E}" type="presParOf" srcId="{DDA2F107-6890-4476-9419-F9BF6BC1D8E8}" destId="{28C9472D-3535-41AC-814C-1FCCC7C712E3}" srcOrd="0" destOrd="0" presId="urn:microsoft.com/office/officeart/2005/8/layout/process2"/>
    <dgm:cxn modelId="{963C70E5-B41D-4035-BC4F-B9ED2A5E9A37}" type="presParOf" srcId="{0D816760-2EBC-40D0-A5AB-DE42277B00C2}" destId="{1FC2B183-9AAD-4BA4-9D71-20404080F5F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65C19A4-0FE3-438D-86D4-7855E2365717}">
      <dsp:nvSpPr>
        <dsp:cNvPr id="0" name=""/>
        <dsp:cNvSpPr/>
      </dsp:nvSpPr>
      <dsp:spPr>
        <a:xfrm>
          <a:off x="0" y="0"/>
          <a:ext cx="1440160" cy="10159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Muon </a:t>
          </a:r>
          <a:r>
            <a:rPr lang="es-ES" sz="2100" kern="1200" dirty="0" err="1" smtClean="0"/>
            <a:t>Selection</a:t>
          </a:r>
          <a:endParaRPr lang="en-US" sz="2100" kern="1200" dirty="0"/>
        </a:p>
      </dsp:txBody>
      <dsp:txXfrm>
        <a:off x="0" y="0"/>
        <a:ext cx="1440160" cy="1015999"/>
      </dsp:txXfrm>
    </dsp:sp>
    <dsp:sp modelId="{1B5C811A-7933-41E4-9064-9A4A71C3EB52}">
      <dsp:nvSpPr>
        <dsp:cNvPr id="0" name=""/>
        <dsp:cNvSpPr/>
      </dsp:nvSpPr>
      <dsp:spPr>
        <a:xfrm rot="5400000">
          <a:off x="529580" y="1041399"/>
          <a:ext cx="380999" cy="45719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5400000">
        <a:off x="529580" y="1041399"/>
        <a:ext cx="380999" cy="457199"/>
      </dsp:txXfrm>
    </dsp:sp>
    <dsp:sp modelId="{1C56A8BE-6861-41CA-865C-761644A09CC8}">
      <dsp:nvSpPr>
        <dsp:cNvPr id="0" name=""/>
        <dsp:cNvSpPr/>
      </dsp:nvSpPr>
      <dsp:spPr>
        <a:xfrm>
          <a:off x="0" y="1523999"/>
          <a:ext cx="1440160" cy="10159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smtClean="0"/>
            <a:t>Central Jet Veto</a:t>
          </a:r>
        </a:p>
      </dsp:txBody>
      <dsp:txXfrm>
        <a:off x="0" y="1523999"/>
        <a:ext cx="1440160" cy="1015999"/>
      </dsp:txXfrm>
    </dsp:sp>
    <dsp:sp modelId="{DDA2F107-6890-4476-9419-F9BF6BC1D8E8}">
      <dsp:nvSpPr>
        <dsp:cNvPr id="0" name=""/>
        <dsp:cNvSpPr/>
      </dsp:nvSpPr>
      <dsp:spPr>
        <a:xfrm rot="5400000">
          <a:off x="529579" y="2565399"/>
          <a:ext cx="381000" cy="45719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5400000">
        <a:off x="529579" y="2565399"/>
        <a:ext cx="381000" cy="457199"/>
      </dsp:txXfrm>
    </dsp:sp>
    <dsp:sp modelId="{1FC2B183-9AAD-4BA4-9D71-20404080F5FE}">
      <dsp:nvSpPr>
        <dsp:cNvPr id="0" name=""/>
        <dsp:cNvSpPr/>
      </dsp:nvSpPr>
      <dsp:spPr>
        <a:xfrm>
          <a:off x="0" y="3047999"/>
          <a:ext cx="1440160" cy="10159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 err="1" smtClean="0"/>
            <a:t>Sequential</a:t>
          </a:r>
          <a:r>
            <a:rPr lang="es-ES" sz="2100" kern="1200" dirty="0" smtClean="0"/>
            <a:t> </a:t>
          </a:r>
          <a:r>
            <a:rPr lang="es-ES" sz="2100" kern="1200" dirty="0" err="1" smtClean="0"/>
            <a:t>cuts</a:t>
          </a:r>
          <a:endParaRPr lang="es-ES" sz="2100" kern="1200" dirty="0" smtClean="0"/>
        </a:p>
      </dsp:txBody>
      <dsp:txXfrm>
        <a:off x="0" y="3047999"/>
        <a:ext cx="1440160" cy="1015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EE3C-F2E0-4312-91CF-D9577BB376E1}" type="datetimeFigureOut">
              <a:rPr lang="en-US" smtClean="0"/>
              <a:pPr/>
              <a:t>9/8/2010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35DCA-8F76-4D98-AB5E-1B3836710737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3962CE6-4336-4062-BDA9-21AFBF45D20B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9DF13-6B4D-40B3-B8CC-E126EF1C3841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A37AB-6606-4C35-8C90-9CAB13635308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2A624-5E12-47B5-B6CA-156D047DD4E4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B5BD3BB-A108-425A-8B49-F811F4601B77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E0517-2815-4822-8BD3-C03B1EE1537A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824D-AB8E-437F-B470-E09A91DFA275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3E90C-6965-43A2-9C06-AAC9E6F4DED7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4839-B4EE-4FA8-8E85-557F178B3EC4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8373-174B-41C8-A632-2B40A0A16041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B46D8-BDB7-4012-B9B9-32194447D9BD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0E2C8C-65A9-4DD4-A15F-80C20461AFDE}" type="datetime1">
              <a:rPr lang="en-US" smtClean="0"/>
              <a:pPr/>
              <a:t>9/8/2010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CCBC758-1D88-4680-98AF-02D5445455B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wm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wmf"/><Relationship Id="rId11" Type="http://schemas.openxmlformats.org/officeDocument/2006/relationships/image" Target="../media/image35.png"/><Relationship Id="rId5" Type="http://schemas.openxmlformats.org/officeDocument/2006/relationships/image" Target="../media/image29.wmf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827584" y="1484784"/>
            <a:ext cx="7416824" cy="158417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Search for a SM Higgs Boson in the LHC</a:t>
            </a:r>
            <a:b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with the CMS experiment using the</a:t>
            </a:r>
            <a:b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/>
                <a:cs typeface="Arial Unicode MS"/>
              </a:rPr>
              <a:t>→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WW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Arial Unicode MS"/>
                <a:cs typeface="Arial Unicode MS"/>
              </a:rPr>
              <a:t>→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2µ2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ν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decay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channel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87624" y="4653136"/>
            <a:ext cx="6840760" cy="1440160"/>
          </a:xfrm>
        </p:spPr>
        <p:txBody>
          <a:bodyPr>
            <a:noAutofit/>
          </a:bodyPr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Memoria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de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tesis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presentada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por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Rebeca</a:t>
            </a:r>
            <a:r>
              <a:rPr lang="en-US" sz="1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Gonzalez Suarez</a:t>
            </a:r>
          </a:p>
          <a:p>
            <a:pPr algn="ctr"/>
            <a:r>
              <a:rPr lang="es-ES" sz="1800" dirty="0" smtClean="0">
                <a:solidFill>
                  <a:schemeClr val="tx1"/>
                </a:solidFill>
                <a:latin typeface="+mn-lt"/>
              </a:rPr>
              <a:t>para optar al grado de Doctor, d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irigida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por</a:t>
            </a:r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Dr. Javier Cuevas y Dr. Teresa Rodrigo</a:t>
            </a:r>
          </a:p>
          <a:p>
            <a:pPr algn="ctr"/>
            <a:endParaRPr lang="en-US" sz="1800" b="1" dirty="0" smtClean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Santander, 9 de </a:t>
            </a:r>
            <a:r>
              <a:rPr lang="en-US" sz="1600" i="1" dirty="0" err="1" smtClean="0">
                <a:solidFill>
                  <a:schemeClr val="tx1"/>
                </a:solidFill>
                <a:latin typeface="+mn-lt"/>
              </a:rPr>
              <a:t>Septiembre</a:t>
            </a:r>
            <a:r>
              <a:rPr lang="en-US" sz="1600" i="1" dirty="0" smtClean="0">
                <a:solidFill>
                  <a:schemeClr val="tx1"/>
                </a:solidFill>
                <a:latin typeface="+mn-lt"/>
              </a:rPr>
              <a:t> de 2010</a:t>
            </a:r>
            <a:endParaRPr lang="en-US" sz="160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140968"/>
            <a:ext cx="2385807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\\cern.ch\dfs\Users\l\lpc\Public\lui_fil_1005_to_1301_li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396044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\\cern.ch\dfs\Users\l\lpc\Public\lui_fil_1005_to_1301_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84784"/>
            <a:ext cx="3960440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LHC </a:t>
            </a:r>
            <a:r>
              <a:rPr lang="es-ES" dirty="0" err="1" smtClean="0"/>
              <a:t>current</a:t>
            </a:r>
            <a:r>
              <a:rPr lang="es-ES" dirty="0" smtClean="0"/>
              <a:t> status</a:t>
            </a:r>
            <a:endParaRPr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467544" y="1268760"/>
            <a:ext cx="5518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luminosity </a:t>
            </a:r>
            <a:r>
              <a:rPr lang="en-GB" dirty="0" smtClean="0"/>
              <a:t>delivered</a:t>
            </a:r>
            <a:r>
              <a:rPr lang="en-GB" dirty="0" smtClean="0"/>
              <a:t>, in STABLE </a:t>
            </a:r>
            <a:r>
              <a:rPr lang="en-GB" dirty="0" smtClean="0"/>
              <a:t>BEAMS</a:t>
            </a:r>
            <a:endParaRPr lang="en-US" dirty="0"/>
          </a:p>
        </p:txBody>
      </p:sp>
      <p:sp>
        <p:nvSpPr>
          <p:cNvPr id="19" name="18 CuadroTexto"/>
          <p:cNvSpPr txBox="1"/>
          <p:nvPr/>
        </p:nvSpPr>
        <p:spPr>
          <a:xfrm>
            <a:off x="395536" y="558924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Amongst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parameters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improved</a:t>
            </a:r>
            <a:r>
              <a:rPr lang="es-ES" dirty="0" smtClean="0"/>
              <a:t>, t</a:t>
            </a:r>
            <a:r>
              <a:rPr lang="en-US" dirty="0" smtClean="0"/>
              <a:t>he only still far away from a “realistic 2011 target” is the number of bunches, and to increase it is the main priority</a:t>
            </a:r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17 Rectángulo"/>
          <p:cNvSpPr/>
          <p:nvPr/>
        </p:nvSpPr>
        <p:spPr>
          <a:xfrm>
            <a:off x="539552" y="2060848"/>
            <a:ext cx="4320480" cy="237626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Compact Muon </a:t>
            </a:r>
            <a:r>
              <a:rPr lang="es-ES" dirty="0" err="1" smtClean="0"/>
              <a:t>Solenoid</a:t>
            </a:r>
            <a:endParaRPr lang="en-US" dirty="0"/>
          </a:p>
        </p:txBody>
      </p:sp>
      <p:sp>
        <p:nvSpPr>
          <p:cNvPr id="4" name="Text Box 1033"/>
          <p:cNvSpPr txBox="1">
            <a:spLocks noChangeArrowheads="1"/>
          </p:cNvSpPr>
          <p:nvPr/>
        </p:nvSpPr>
        <p:spPr bwMode="auto">
          <a:xfrm>
            <a:off x="467544" y="1268760"/>
            <a:ext cx="799288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</a:t>
            </a:r>
            <a:r>
              <a:rPr lang="en-US" dirty="0" smtClean="0"/>
              <a:t>is, with ATLAS one of the two main general purpose LHC experiments</a:t>
            </a:r>
          </a:p>
          <a:p>
            <a:r>
              <a:rPr lang="en-US" dirty="0" smtClean="0"/>
              <a:t>CMS stands for </a:t>
            </a:r>
            <a:r>
              <a:rPr lang="en-US" b="1" dirty="0" smtClean="0"/>
              <a:t>Compact </a:t>
            </a:r>
            <a:r>
              <a:rPr lang="en-US" b="1" dirty="0" err="1" smtClean="0"/>
              <a:t>Muon</a:t>
            </a:r>
            <a:r>
              <a:rPr lang="en-US" b="1" dirty="0" smtClean="0"/>
              <a:t> Solenoid</a:t>
            </a:r>
            <a:endParaRPr lang="en-US" b="1" dirty="0"/>
          </a:p>
        </p:txBody>
      </p:sp>
      <p:sp>
        <p:nvSpPr>
          <p:cNvPr id="16" name="15 Rectángulo"/>
          <p:cNvSpPr/>
          <p:nvPr/>
        </p:nvSpPr>
        <p:spPr>
          <a:xfrm>
            <a:off x="539552" y="2060848"/>
            <a:ext cx="4320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Compact</a:t>
            </a:r>
          </a:p>
          <a:p>
            <a:r>
              <a:rPr lang="en-US" dirty="0" smtClean="0"/>
              <a:t>“Small”  in size when compared to ATLAS, but  two times heavier</a:t>
            </a:r>
          </a:p>
          <a:p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Optimized for </a:t>
            </a:r>
            <a:r>
              <a:rPr lang="en-US" dirty="0" err="1" smtClean="0"/>
              <a:t>Muon</a:t>
            </a:r>
            <a:r>
              <a:rPr lang="en-US" dirty="0" smtClean="0"/>
              <a:t> detection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Solenoid</a:t>
            </a:r>
          </a:p>
          <a:p>
            <a:r>
              <a:rPr lang="en-US" dirty="0" smtClean="0"/>
              <a:t>Magnetic field produced by a superconducting solenoid</a:t>
            </a:r>
            <a:endParaRPr lang="en-US" dirty="0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21" name="Picture 189" descr="CMSn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160" y="4124944"/>
            <a:ext cx="2961280" cy="1968749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97152"/>
            <a:ext cx="25146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Rectángulo"/>
          <p:cNvSpPr/>
          <p:nvPr/>
        </p:nvSpPr>
        <p:spPr>
          <a:xfrm>
            <a:off x="5004048" y="2060848"/>
            <a:ext cx="39239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CMS experiment is one of the largest international scientific collaborations in history</a:t>
            </a:r>
          </a:p>
          <a:p>
            <a:endParaRPr lang="en-US" dirty="0" smtClean="0"/>
          </a:p>
          <a:p>
            <a:r>
              <a:rPr lang="en-US" dirty="0" smtClean="0"/>
              <a:t>(June 2008) </a:t>
            </a:r>
            <a:r>
              <a:rPr lang="en-US" dirty="0" smtClean="0"/>
              <a:t>~</a:t>
            </a:r>
            <a:r>
              <a:rPr lang="en-US" dirty="0" smtClean="0"/>
              <a:t>3600 people working for CMS, coming from 183 institutes in 38 </a:t>
            </a:r>
            <a:r>
              <a:rPr lang="en-US" dirty="0" smtClean="0"/>
              <a:t>countries</a:t>
            </a:r>
            <a:endParaRPr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2915816" y="4869160"/>
            <a:ext cx="3312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excavations to place the  CMS cavern started in1998, but the latest part of it was lowered in January 2008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14 Imagen" descr="CM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1484784"/>
            <a:ext cx="7018697" cy="4680520"/>
          </a:xfrm>
          <a:prstGeom prst="rect">
            <a:avLst/>
          </a:prstGeom>
        </p:spPr>
      </p:pic>
      <p:pic>
        <p:nvPicPr>
          <p:cNvPr id="5" name="4 Imagen" descr="CMS_photo_3_courtesy_of_CERN-prv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5976" y="1268760"/>
            <a:ext cx="1944216" cy="1301930"/>
          </a:xfrm>
          <a:prstGeom prst="rect">
            <a:avLst/>
          </a:prstGeom>
        </p:spPr>
      </p:pic>
      <p:pic>
        <p:nvPicPr>
          <p:cNvPr id="6" name="5 Imagen" descr="image_00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196752"/>
            <a:ext cx="2664296" cy="1768426"/>
          </a:xfrm>
          <a:prstGeom prst="rect">
            <a:avLst/>
          </a:prstGeom>
        </p:spPr>
      </p:pic>
      <p:pic>
        <p:nvPicPr>
          <p:cNvPr id="8" name="7 Imagen" descr="image_008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4437112"/>
            <a:ext cx="2771800" cy="1846712"/>
          </a:xfrm>
          <a:prstGeom prst="rect">
            <a:avLst/>
          </a:prstGeom>
        </p:spPr>
      </p:pic>
      <p:sp>
        <p:nvSpPr>
          <p:cNvPr id="12" name="1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pictures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stages</a:t>
            </a:r>
            <a:r>
              <a:rPr lang="es-ES" dirty="0" smtClean="0"/>
              <a:t> of CMS</a:t>
            </a:r>
            <a:endParaRPr lang="en-US" dirty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" name="13 Imagen" descr="0902055_06-A5-at-72-dpi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3027098"/>
            <a:ext cx="2182298" cy="3282222"/>
          </a:xfrm>
          <a:prstGeom prst="rect">
            <a:avLst/>
          </a:prstGeom>
        </p:spPr>
      </p:pic>
      <p:pic>
        <p:nvPicPr>
          <p:cNvPr id="16" name="15 Imagen" descr="muon_chamber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8224" y="1196752"/>
            <a:ext cx="2380245" cy="316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cms_later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4707" y="1772816"/>
            <a:ext cx="5033525" cy="2697163"/>
          </a:xfrm>
          <a:prstGeom prst="rect">
            <a:avLst/>
          </a:prstGeom>
          <a:noFill/>
        </p:spPr>
      </p:pic>
      <p:sp>
        <p:nvSpPr>
          <p:cNvPr id="30" name="29 Elipse"/>
          <p:cNvSpPr/>
          <p:nvPr/>
        </p:nvSpPr>
        <p:spPr>
          <a:xfrm>
            <a:off x="1979712" y="3501008"/>
            <a:ext cx="1008112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CMS </a:t>
            </a:r>
            <a:r>
              <a:rPr lang="es-ES" dirty="0" err="1" smtClean="0"/>
              <a:t>detectors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322418" y="1340768"/>
            <a:ext cx="347905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/>
              <a:t>Superconducting solenoid</a:t>
            </a:r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174658" y="4581128"/>
            <a:ext cx="259078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 smtClean="0"/>
              <a:t>Hadronic</a:t>
            </a:r>
            <a:r>
              <a:rPr lang="en-US" dirty="0" smtClean="0"/>
              <a:t> Calorimeter (HCAL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Hadrons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Protons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smtClean="0">
                <a:solidFill>
                  <a:srgbClr val="0000CC"/>
                </a:solidFill>
              </a:rPr>
              <a:t>neutrons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err="1" smtClean="0">
                <a:solidFill>
                  <a:srgbClr val="0000CC"/>
                </a:solidFill>
              </a:rPr>
              <a:t>pions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err="1" smtClean="0">
                <a:solidFill>
                  <a:srgbClr val="0000CC"/>
                </a:solidFill>
              </a:rPr>
              <a:t>kaons</a:t>
            </a:r>
            <a:r>
              <a:rPr lang="en-US" dirty="0">
                <a:solidFill>
                  <a:srgbClr val="0000CC"/>
                </a:solidFill>
              </a:rPr>
              <a:t>…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Jet/MET measurements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2034757" y="1988840"/>
            <a:ext cx="699502" cy="7200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05703" y="1268760"/>
            <a:ext cx="45153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Tracker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Charged Particles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4420487" y="1700808"/>
            <a:ext cx="1041832" cy="115212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51520" y="4077072"/>
            <a:ext cx="194421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Electromagnetic Calorimeter</a:t>
            </a:r>
            <a:endParaRPr lang="en-US" dirty="0"/>
          </a:p>
          <a:p>
            <a:pPr eaLnBrk="1" hangingPunct="1"/>
            <a:r>
              <a:rPr lang="en-US" dirty="0"/>
              <a:t>(ECAL)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Electrons and photons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flipV="1">
            <a:off x="2051719" y="3573016"/>
            <a:ext cx="1152129" cy="64807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AutoShape 16"/>
          <p:cNvSpPr>
            <a:spLocks/>
          </p:cNvSpPr>
          <p:nvPr/>
        </p:nvSpPr>
        <p:spPr bwMode="auto">
          <a:xfrm rot="16200000">
            <a:off x="5724825" y="3405153"/>
            <a:ext cx="304800" cy="2368718"/>
          </a:xfrm>
          <a:prstGeom prst="leftBrace">
            <a:avLst>
              <a:gd name="adj1" fmla="val 66667"/>
              <a:gd name="adj2" fmla="val 50000"/>
            </a:avLst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5148064" y="4797152"/>
            <a:ext cx="153890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 smtClean="0"/>
              <a:t>Muon</a:t>
            </a:r>
            <a:r>
              <a:rPr lang="en-US" dirty="0" smtClean="0"/>
              <a:t> System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Identify </a:t>
            </a:r>
            <a:r>
              <a:rPr lang="en-US" dirty="0" err="1" smtClean="0">
                <a:solidFill>
                  <a:srgbClr val="0000CC"/>
                </a:solidFill>
              </a:rPr>
              <a:t>muons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Measure Pt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Trigger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 flipV="1">
            <a:off x="3084011" y="4005064"/>
            <a:ext cx="419701" cy="662136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14 Rectángulo"/>
          <p:cNvSpPr/>
          <p:nvPr/>
        </p:nvSpPr>
        <p:spPr>
          <a:xfrm>
            <a:off x="6983760" y="4869160"/>
            <a:ext cx="2160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Drift tubes (DT)</a:t>
            </a:r>
          </a:p>
          <a:p>
            <a:r>
              <a:rPr lang="en-US" sz="1600" dirty="0" smtClean="0"/>
              <a:t>Cathode Strip Chambers (CSC)</a:t>
            </a:r>
          </a:p>
          <a:p>
            <a:r>
              <a:rPr lang="en-US" sz="1600" dirty="0" smtClean="0"/>
              <a:t>Resistive Plate Chambers (RPCs)</a:t>
            </a:r>
            <a:endParaRPr lang="en-US" sz="1600" dirty="0"/>
          </a:p>
        </p:txBody>
      </p:sp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7" name="2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totallumivsti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196752"/>
            <a:ext cx="3456384" cy="31683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CMS </a:t>
            </a:r>
            <a:r>
              <a:rPr lang="es-ES" dirty="0" err="1" smtClean="0"/>
              <a:t>Current</a:t>
            </a:r>
            <a:r>
              <a:rPr lang="es-ES" dirty="0" smtClean="0"/>
              <a:t> status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3779912" y="1484784"/>
            <a:ext cx="5040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Already</a:t>
            </a:r>
            <a:r>
              <a:rPr lang="es-ES" dirty="0" smtClean="0"/>
              <a:t> more </a:t>
            </a:r>
            <a:r>
              <a:rPr lang="es-ES" dirty="0" err="1" smtClean="0"/>
              <a:t>than</a:t>
            </a:r>
            <a:r>
              <a:rPr lang="es-ES" dirty="0" smtClean="0"/>
              <a:t> 3pb</a:t>
            </a:r>
            <a:r>
              <a:rPr lang="es-ES" baseline="30000" dirty="0" smtClean="0"/>
              <a:t>-1</a:t>
            </a:r>
            <a:r>
              <a:rPr lang="es-ES" dirty="0" smtClean="0"/>
              <a:t> of 7 </a:t>
            </a:r>
            <a:r>
              <a:rPr lang="es-ES" dirty="0" err="1" smtClean="0"/>
              <a:t>TeV</a:t>
            </a:r>
            <a:r>
              <a:rPr lang="es-ES" dirty="0" smtClean="0"/>
              <a:t> data </a:t>
            </a:r>
            <a:r>
              <a:rPr lang="es-ES" dirty="0" err="1" smtClean="0"/>
              <a:t>recorded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CMS</a:t>
            </a:r>
            <a:endParaRPr lang="es-ES" dirty="0" smtClean="0"/>
          </a:p>
          <a:p>
            <a:r>
              <a:rPr lang="es-ES" dirty="0" smtClean="0"/>
              <a:t>Data </a:t>
            </a:r>
            <a:r>
              <a:rPr lang="es-ES" dirty="0" err="1" smtClean="0"/>
              <a:t>taking</a:t>
            </a:r>
            <a:r>
              <a:rPr lang="es-ES" dirty="0" smtClean="0"/>
              <a:t> </a:t>
            </a:r>
            <a:r>
              <a:rPr lang="es-ES" dirty="0" err="1" smtClean="0"/>
              <a:t>efficiency</a:t>
            </a:r>
            <a:r>
              <a:rPr lang="es-ES" dirty="0" smtClean="0"/>
              <a:t> of ~93%</a:t>
            </a:r>
          </a:p>
          <a:p>
            <a:endParaRPr lang="es-ES" dirty="0" smtClean="0"/>
          </a:p>
        </p:txBody>
      </p:sp>
      <p:graphicFrame>
        <p:nvGraphicFramePr>
          <p:cNvPr id="6" name="Chart 1"/>
          <p:cNvGraphicFramePr/>
          <p:nvPr/>
        </p:nvGraphicFramePr>
        <p:xfrm>
          <a:off x="3491880" y="2564904"/>
          <a:ext cx="5364088" cy="378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7 Rectángulo"/>
          <p:cNvSpPr/>
          <p:nvPr/>
        </p:nvSpPr>
        <p:spPr>
          <a:xfrm>
            <a:off x="467544" y="4797152"/>
            <a:ext cx="29523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operational</a:t>
            </a:r>
            <a:r>
              <a:rPr lang="es-ES" dirty="0" smtClean="0"/>
              <a:t> </a:t>
            </a:r>
            <a:r>
              <a:rPr lang="es-ES" dirty="0" smtClean="0"/>
              <a:t>status </a:t>
            </a:r>
            <a:r>
              <a:rPr lang="es-ES" dirty="0" smtClean="0"/>
              <a:t>sub-</a:t>
            </a:r>
            <a:r>
              <a:rPr lang="es-ES" dirty="0" err="1" smtClean="0"/>
              <a:t>dectectors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smtClean="0"/>
              <a:t>&gt; 98%</a:t>
            </a:r>
          </a:p>
          <a:p>
            <a:r>
              <a:rPr lang="es-ES" dirty="0" err="1" smtClean="0"/>
              <a:t>Continuosly</a:t>
            </a:r>
            <a:r>
              <a:rPr lang="es-ES" dirty="0" smtClean="0"/>
              <a:t> </a:t>
            </a:r>
            <a:r>
              <a:rPr lang="es-ES" dirty="0" err="1" smtClean="0"/>
              <a:t>improving</a:t>
            </a:r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6" descr="W:Z_Figure_003.pdf"/>
          <p:cNvPicPr>
            <a:picLocks noChangeAspect="1"/>
          </p:cNvPicPr>
          <p:nvPr/>
        </p:nvPicPr>
        <p:blipFill>
          <a:blip r:embed="rId2" cstate="print"/>
          <a:srcRect l="2534" r="5070" b="3751"/>
          <a:stretch>
            <a:fillRect/>
          </a:stretch>
        </p:blipFill>
        <p:spPr bwMode="auto">
          <a:xfrm>
            <a:off x="4932040" y="3140968"/>
            <a:ext cx="3779051" cy="3212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CMS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4572000" y="1196752"/>
            <a:ext cx="4355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1pb</a:t>
            </a:r>
            <a:r>
              <a:rPr lang="es-ES" baseline="30000" dirty="0" smtClean="0"/>
              <a:t>-1</a:t>
            </a:r>
            <a:r>
              <a:rPr lang="es-ES" dirty="0" smtClean="0"/>
              <a:t> CMS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able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produce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impressive</a:t>
            </a:r>
            <a:r>
              <a:rPr lang="es-ES" dirty="0" smtClean="0"/>
              <a:t> </a:t>
            </a:r>
            <a:r>
              <a:rPr lang="es-ES" dirty="0" err="1" smtClean="0"/>
              <a:t>catalog</a:t>
            </a:r>
            <a:r>
              <a:rPr lang="es-ES" dirty="0" smtClean="0"/>
              <a:t> of </a:t>
            </a:r>
            <a:r>
              <a:rPr lang="es-ES" dirty="0" err="1" smtClean="0"/>
              <a:t>results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Minimum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</a:t>
            </a:r>
            <a:r>
              <a:rPr lang="es-ES" dirty="0" smtClean="0"/>
              <a:t>,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QCD</a:t>
            </a:r>
            <a:r>
              <a:rPr lang="es-ES" dirty="0" smtClean="0"/>
              <a:t> </a:t>
            </a:r>
            <a:r>
              <a:rPr lang="es-ES" dirty="0" err="1" smtClean="0"/>
              <a:t>studies</a:t>
            </a:r>
            <a:endParaRPr lang="es-ES" dirty="0" smtClean="0"/>
          </a:p>
          <a:p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J/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ψ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Υ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 </a:t>
            </a:r>
            <a:r>
              <a:rPr lang="es-ES" dirty="0" err="1" smtClean="0"/>
              <a:t>observation</a:t>
            </a:r>
            <a:endParaRPr lang="es-ES" dirty="0" smtClean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 l="2036" t="9007" r="8147"/>
          <a:stretch>
            <a:fillRect/>
          </a:stretch>
        </p:blipFill>
        <p:spPr bwMode="auto">
          <a:xfrm>
            <a:off x="251520" y="1268760"/>
            <a:ext cx="432048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Rectángulo"/>
          <p:cNvSpPr/>
          <p:nvPr/>
        </p:nvSpPr>
        <p:spPr>
          <a:xfrm>
            <a:off x="251520" y="4437112"/>
            <a:ext cx="47525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EWK </a:t>
            </a:r>
            <a:r>
              <a:rPr lang="es-ES" dirty="0" err="1" smtClean="0"/>
              <a:t>measurements</a:t>
            </a:r>
            <a:r>
              <a:rPr lang="es-ES" dirty="0" smtClean="0"/>
              <a:t> of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s-ES" dirty="0" smtClean="0"/>
              <a:t> and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</a:t>
            </a:r>
          </a:p>
          <a:p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main</a:t>
            </a:r>
            <a:r>
              <a:rPr lang="es-ES" b="1" dirty="0" smtClean="0"/>
              <a:t> </a:t>
            </a:r>
            <a:r>
              <a:rPr lang="es-ES" b="1" dirty="0" err="1" smtClean="0"/>
              <a:t>physics</a:t>
            </a:r>
            <a:r>
              <a:rPr lang="es-ES" b="1" dirty="0" smtClean="0"/>
              <a:t> observables </a:t>
            </a:r>
            <a:r>
              <a:rPr lang="es-ES" b="1" dirty="0" err="1" smtClean="0"/>
              <a:t>used</a:t>
            </a:r>
            <a:r>
              <a:rPr lang="es-ES" b="1" dirty="0" smtClean="0"/>
              <a:t> in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work</a:t>
            </a:r>
            <a:r>
              <a:rPr lang="es-ES" b="1" dirty="0" smtClean="0"/>
              <a:t> </a:t>
            </a:r>
            <a:r>
              <a:rPr lang="es-ES" b="1" dirty="0" err="1" smtClean="0"/>
              <a:t>presented</a:t>
            </a:r>
            <a:r>
              <a:rPr lang="es-ES" b="1" dirty="0" smtClean="0"/>
              <a:t> </a:t>
            </a:r>
            <a:r>
              <a:rPr lang="es-ES" b="1" dirty="0" err="1" smtClean="0"/>
              <a:t>here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already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validated</a:t>
            </a:r>
            <a:r>
              <a:rPr lang="es-ES" b="1" dirty="0" smtClean="0">
                <a:solidFill>
                  <a:schemeClr val="tx2"/>
                </a:solidFill>
              </a:rPr>
              <a:t> in data</a:t>
            </a:r>
            <a:r>
              <a:rPr lang="es-ES" dirty="0" smtClean="0"/>
              <a:t> (</a:t>
            </a:r>
            <a:r>
              <a:rPr lang="es-ES" dirty="0" err="1" smtClean="0"/>
              <a:t>Muons</a:t>
            </a:r>
            <a:r>
              <a:rPr lang="es-ES" dirty="0" smtClean="0"/>
              <a:t>, </a:t>
            </a:r>
            <a:r>
              <a:rPr lang="es-ES" dirty="0" err="1" smtClean="0"/>
              <a:t>Missing</a:t>
            </a:r>
            <a:r>
              <a:rPr lang="es-ES" dirty="0" smtClean="0"/>
              <a:t> E</a:t>
            </a:r>
            <a:r>
              <a:rPr lang="es-ES" baseline="-25000" dirty="0" smtClean="0"/>
              <a:t>T</a:t>
            </a:r>
            <a:r>
              <a:rPr lang="es-ES" dirty="0" smtClean="0"/>
              <a:t> and jets) </a:t>
            </a:r>
            <a:r>
              <a:rPr lang="es-ES" dirty="0" err="1" smtClean="0"/>
              <a:t>showing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b="1" dirty="0" err="1" smtClean="0"/>
              <a:t>excellent</a:t>
            </a:r>
            <a:r>
              <a:rPr lang="es-ES" b="1" dirty="0" smtClean="0"/>
              <a:t> performance </a:t>
            </a:r>
            <a:endParaRPr lang="en-US" b="1" dirty="0" smtClean="0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 descr="standardPF_SVNtracks_bDown_Lo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448" y="1185664"/>
            <a:ext cx="1412334" cy="137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standardPF_SVtrackMultiplicityVsJetPt_x_profilecanva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0098" y="1185664"/>
            <a:ext cx="1408322" cy="139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Espace réservé du contenu 3" descr="Screen shot 2010-04-15 at 12.51.22 PM.png"/>
          <p:cNvPicPr>
            <a:picLocks noGrp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01314" y="1185663"/>
            <a:ext cx="2824668" cy="136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520" y="2785863"/>
            <a:ext cx="2953062" cy="16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90048" y="1185663"/>
            <a:ext cx="1412334" cy="136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 cstate="print"/>
          <a:srcRect b="26941"/>
          <a:stretch>
            <a:fillRect/>
          </a:stretch>
        </p:blipFill>
        <p:spPr bwMode="auto">
          <a:xfrm>
            <a:off x="827584" y="4005064"/>
            <a:ext cx="4317248" cy="13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97941" y="2362001"/>
            <a:ext cx="1254516" cy="119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89718" y="4995663"/>
            <a:ext cx="1302664" cy="119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36302" y="3835895"/>
            <a:ext cx="4108608" cy="136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229712" y="2695376"/>
            <a:ext cx="3867869" cy="12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/>
          <a:srcRect r="51066"/>
          <a:stretch>
            <a:fillRect/>
          </a:stretch>
        </p:blipFill>
        <p:spPr bwMode="auto">
          <a:xfrm>
            <a:off x="7107450" y="5241727"/>
            <a:ext cx="1225155" cy="1012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0502" y="5040113"/>
            <a:ext cx="2567880" cy="1154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969476" y="5095677"/>
            <a:ext cx="2016856" cy="113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92250" y="2693788"/>
            <a:ext cx="1476531" cy="120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415432" y="1220588"/>
            <a:ext cx="1091349" cy="80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123728" y="2708920"/>
            <a:ext cx="4608512" cy="151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Many</a:t>
            </a:r>
            <a:r>
              <a:rPr lang="es-ES" dirty="0" smtClean="0"/>
              <a:t> more </a:t>
            </a:r>
            <a:r>
              <a:rPr lang="es-ES" dirty="0" err="1" smtClean="0"/>
              <a:t>results</a:t>
            </a:r>
            <a:endParaRPr lang="en-US" dirty="0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step</a:t>
            </a:r>
            <a:endParaRPr lang="en-US" dirty="0"/>
          </a:p>
        </p:txBody>
      </p:sp>
      <p:pic>
        <p:nvPicPr>
          <p:cNvPr id="3" name="2 Imagen" descr="CMS_top_candidate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2060848"/>
            <a:ext cx="4464497" cy="3512070"/>
          </a:xfrm>
          <a:prstGeom prst="rect">
            <a:avLst/>
          </a:prstGeom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467544" y="126876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In </a:t>
            </a:r>
            <a:r>
              <a:rPr lang="es-ES" dirty="0" err="1" smtClean="0"/>
              <a:t>around</a:t>
            </a:r>
            <a:r>
              <a:rPr lang="es-ES" dirty="0" smtClean="0"/>
              <a:t> 6 </a:t>
            </a:r>
            <a:r>
              <a:rPr lang="es-ES" dirty="0" err="1" smtClean="0"/>
              <a:t>months</a:t>
            </a:r>
            <a:r>
              <a:rPr lang="es-ES" dirty="0" smtClean="0"/>
              <a:t> of </a:t>
            </a:r>
            <a:r>
              <a:rPr lang="es-ES" dirty="0" err="1" smtClean="0"/>
              <a:t>running</a:t>
            </a:r>
            <a:r>
              <a:rPr lang="es-ES" dirty="0" smtClean="0"/>
              <a:t> </a:t>
            </a:r>
            <a:r>
              <a:rPr lang="es-ES" dirty="0" smtClean="0"/>
              <a:t>at </a:t>
            </a:r>
            <a:r>
              <a:rPr lang="es-ES" dirty="0" smtClean="0"/>
              <a:t>7 </a:t>
            </a:r>
            <a:r>
              <a:rPr lang="es-ES" dirty="0" err="1" smtClean="0"/>
              <a:t>TeV</a:t>
            </a:r>
            <a:r>
              <a:rPr lang="es-ES" dirty="0" smtClean="0"/>
              <a:t> top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recorded</a:t>
            </a:r>
            <a:endParaRPr lang="es-ES" dirty="0" smtClean="0"/>
          </a:p>
          <a:p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are </a:t>
            </a:r>
            <a:r>
              <a:rPr lang="es-ES" dirty="0" err="1" smtClean="0"/>
              <a:t>already</a:t>
            </a:r>
            <a:r>
              <a:rPr lang="es-ES" dirty="0" smtClean="0"/>
              <a:t> round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corner</a:t>
            </a:r>
            <a:endParaRPr lang="es-ES" dirty="0" smtClean="0"/>
          </a:p>
        </p:txBody>
      </p:sp>
      <p:sp>
        <p:nvSpPr>
          <p:cNvPr id="8" name="7 Rectángulo"/>
          <p:cNvSpPr/>
          <p:nvPr/>
        </p:nvSpPr>
        <p:spPr>
          <a:xfrm>
            <a:off x="611560" y="5589240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err="1" smtClean="0"/>
              <a:t>First</a:t>
            </a:r>
            <a:r>
              <a:rPr lang="es-ES" b="1" dirty="0" smtClean="0"/>
              <a:t> </a:t>
            </a:r>
            <a:r>
              <a:rPr lang="es-ES" b="1" dirty="0" err="1" smtClean="0"/>
              <a:t>Golden</a:t>
            </a:r>
            <a:r>
              <a:rPr lang="es-ES" b="1" dirty="0" smtClean="0"/>
              <a:t> top </a:t>
            </a:r>
            <a:r>
              <a:rPr lang="es-ES" b="1" dirty="0" err="1" smtClean="0"/>
              <a:t>dilepton</a:t>
            </a:r>
            <a:r>
              <a:rPr lang="es-ES" b="1" dirty="0" smtClean="0"/>
              <a:t> </a:t>
            </a:r>
            <a:r>
              <a:rPr lang="es-ES" b="1" dirty="0" err="1" smtClean="0"/>
              <a:t>candidate</a:t>
            </a:r>
            <a:r>
              <a:rPr lang="es-ES" b="1" dirty="0" smtClean="0"/>
              <a:t> in CMS </a:t>
            </a:r>
            <a:r>
              <a:rPr lang="es-ES" dirty="0" smtClean="0"/>
              <a:t>(</a:t>
            </a:r>
            <a:r>
              <a:rPr lang="es-ES" dirty="0" err="1" smtClean="0"/>
              <a:t>July</a:t>
            </a:r>
            <a:r>
              <a:rPr lang="es-ES" dirty="0" smtClean="0"/>
              <a:t>): </a:t>
            </a:r>
          </a:p>
          <a:p>
            <a:pPr algn="ctr"/>
            <a:r>
              <a:rPr lang="es-ES" dirty="0" smtClean="0"/>
              <a:t>2 </a:t>
            </a:r>
            <a:r>
              <a:rPr lang="es-ES" dirty="0" err="1" smtClean="0"/>
              <a:t>Muons</a:t>
            </a:r>
            <a:r>
              <a:rPr lang="es-ES" dirty="0" smtClean="0"/>
              <a:t>, 2 b-</a:t>
            </a:r>
            <a:r>
              <a:rPr lang="es-ES" dirty="0" err="1" smtClean="0"/>
              <a:t>tagged</a:t>
            </a:r>
            <a:r>
              <a:rPr lang="es-ES" dirty="0" smtClean="0"/>
              <a:t> jets, </a:t>
            </a:r>
            <a:r>
              <a:rPr lang="es-ES" dirty="0" err="1" smtClean="0"/>
              <a:t>Missing</a:t>
            </a:r>
            <a:r>
              <a:rPr lang="es-ES" dirty="0" smtClean="0"/>
              <a:t> E</a:t>
            </a:r>
            <a:r>
              <a:rPr lang="es-ES" baseline="-25000" dirty="0" smtClean="0"/>
              <a:t>T</a:t>
            </a:r>
            <a:r>
              <a:rPr lang="es-ES" dirty="0" smtClean="0"/>
              <a:t> compatible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expected</a:t>
            </a: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18 Grupo"/>
          <p:cNvGrpSpPr/>
          <p:nvPr/>
        </p:nvGrpSpPr>
        <p:grpSpPr>
          <a:xfrm>
            <a:off x="395536" y="5085184"/>
            <a:ext cx="4139952" cy="1152128"/>
            <a:chOff x="611560" y="5445224"/>
            <a:chExt cx="4139952" cy="1152128"/>
          </a:xfrm>
        </p:grpSpPr>
        <p:pic>
          <p:nvPicPr>
            <p:cNvPr id="20" name="19 Imagen" descr="h_prodLHC.gif"/>
            <p:cNvPicPr>
              <a:picLocks noChangeAspect="1"/>
            </p:cNvPicPr>
            <p:nvPr/>
          </p:nvPicPr>
          <p:blipFill>
            <a:blip r:embed="rId2" cstate="print"/>
            <a:srcRect l="11704" t="29389" r="6979" b="56618"/>
            <a:stretch>
              <a:fillRect/>
            </a:stretch>
          </p:blipFill>
          <p:spPr>
            <a:xfrm>
              <a:off x="611560" y="5589240"/>
              <a:ext cx="4139952" cy="1008112"/>
            </a:xfrm>
            <a:prstGeom prst="rect">
              <a:avLst/>
            </a:prstGeom>
          </p:spPr>
        </p:pic>
        <p:sp>
          <p:nvSpPr>
            <p:cNvPr id="21" name="20 Rectángulo"/>
            <p:cNvSpPr/>
            <p:nvPr/>
          </p:nvSpPr>
          <p:spPr>
            <a:xfrm>
              <a:off x="4067944" y="5445224"/>
              <a:ext cx="50405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SM </a:t>
            </a:r>
            <a:r>
              <a:rPr lang="es-ES" dirty="0" err="1" smtClean="0"/>
              <a:t>Higgs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LHC: </a:t>
            </a:r>
            <a:r>
              <a:rPr lang="es-ES" dirty="0" err="1" smtClean="0"/>
              <a:t>Production</a:t>
            </a:r>
            <a:endParaRPr lang="en-US" dirty="0"/>
          </a:p>
        </p:txBody>
      </p:sp>
      <p:pic>
        <p:nvPicPr>
          <p:cNvPr id="14" name="13 Imagen" descr="h_prodLHC.gif"/>
          <p:cNvPicPr>
            <a:picLocks noChangeAspect="1"/>
          </p:cNvPicPr>
          <p:nvPr/>
        </p:nvPicPr>
        <p:blipFill>
          <a:blip r:embed="rId2" cstate="print"/>
          <a:srcRect l="6022" t="45637" r="5758" b="13687"/>
          <a:stretch>
            <a:fillRect/>
          </a:stretch>
        </p:blipFill>
        <p:spPr>
          <a:xfrm>
            <a:off x="179512" y="2132856"/>
            <a:ext cx="4536504" cy="3168352"/>
          </a:xfrm>
          <a:prstGeom prst="rect">
            <a:avLst/>
          </a:prstGeom>
        </p:spPr>
      </p:pic>
      <p:sp>
        <p:nvSpPr>
          <p:cNvPr id="17" name="16 CuadroTexto"/>
          <p:cNvSpPr txBox="1"/>
          <p:nvPr/>
        </p:nvSpPr>
        <p:spPr>
          <a:xfrm>
            <a:off x="4788024" y="2132856"/>
            <a:ext cx="39604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Gluon-gluon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fusion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ggH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</a:p>
          <a:p>
            <a:pPr marL="0" lvl="1"/>
            <a:r>
              <a:rPr lang="es-ES" sz="1600" dirty="0" err="1" smtClean="0"/>
              <a:t>Dominant</a:t>
            </a:r>
            <a:r>
              <a:rPr lang="es-ES" sz="1600" dirty="0" smtClean="0"/>
              <a:t> </a:t>
            </a:r>
            <a:r>
              <a:rPr lang="es-ES" sz="1600" dirty="0" err="1" smtClean="0"/>
              <a:t>production</a:t>
            </a:r>
            <a:r>
              <a:rPr lang="es-ES" sz="1600" dirty="0" smtClean="0"/>
              <a:t> </a:t>
            </a:r>
            <a:r>
              <a:rPr lang="es-ES" sz="1600" dirty="0" err="1" smtClean="0"/>
              <a:t>mode</a:t>
            </a:r>
            <a:endParaRPr lang="es-ES" sz="1600" dirty="0" smtClean="0"/>
          </a:p>
          <a:p>
            <a:endParaRPr lang="es-ES" sz="1600" dirty="0" smtClean="0"/>
          </a:p>
          <a:p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Vector Boson Fusion, VBF (</a:t>
            </a:r>
            <a:r>
              <a:rPr lang="en-AU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qqH</a:t>
            </a:r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</a:p>
          <a:p>
            <a:r>
              <a:rPr lang="en-AU" sz="1600" dirty="0" smtClean="0"/>
              <a:t>Characteristic signature with two forward jets and rapidity gap, increasingly important for high masses</a:t>
            </a:r>
          </a:p>
          <a:p>
            <a:endParaRPr lang="en-AU" sz="1600" dirty="0" smtClean="0"/>
          </a:p>
          <a:p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Associated production (WH, ZH, </a:t>
            </a:r>
            <a:r>
              <a:rPr lang="en-AU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ttH</a:t>
            </a:r>
            <a:r>
              <a:rPr lang="en-AU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 </a:t>
            </a:r>
            <a:r>
              <a:rPr lang="en-AU" sz="1600" dirty="0" smtClean="0"/>
              <a:t>Relevant </a:t>
            </a:r>
            <a:r>
              <a:rPr lang="en-GB" sz="1600" dirty="0" smtClean="0"/>
              <a:t>in the low mass region, allows for ‘easy’ </a:t>
            </a:r>
            <a:r>
              <a:rPr lang="es-ES" sz="1600" dirty="0" err="1" smtClean="0"/>
              <a:t>triggering</a:t>
            </a:r>
            <a:endParaRPr lang="en-US" sz="1600" dirty="0"/>
          </a:p>
        </p:txBody>
      </p:sp>
      <p:sp>
        <p:nvSpPr>
          <p:cNvPr id="18" name="17 Rectángulo"/>
          <p:cNvSpPr/>
          <p:nvPr/>
        </p:nvSpPr>
        <p:spPr>
          <a:xfrm>
            <a:off x="323528" y="1268760"/>
            <a:ext cx="8352928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The Search Strategy for a particular Higgs mass hypothesis </a:t>
            </a:r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dirty="0" smtClean="0"/>
              <a:t>determined by the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 mode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decay channel </a:t>
            </a:r>
          </a:p>
        </p:txBody>
      </p:sp>
      <p:grpSp>
        <p:nvGrpSpPr>
          <p:cNvPr id="22" name="21 Grupo"/>
          <p:cNvGrpSpPr/>
          <p:nvPr/>
        </p:nvGrpSpPr>
        <p:grpSpPr>
          <a:xfrm>
            <a:off x="4644008" y="5085184"/>
            <a:ext cx="4139952" cy="1152128"/>
            <a:chOff x="4788024" y="4941168"/>
            <a:chExt cx="4139952" cy="1152128"/>
          </a:xfrm>
        </p:grpSpPr>
        <p:pic>
          <p:nvPicPr>
            <p:cNvPr id="23" name="22 Imagen" descr="h_prodLHC.gif"/>
            <p:cNvPicPr>
              <a:picLocks noChangeAspect="1"/>
            </p:cNvPicPr>
            <p:nvPr/>
          </p:nvPicPr>
          <p:blipFill>
            <a:blip r:embed="rId2" cstate="print"/>
            <a:srcRect l="11704" t="16396" r="6979" b="68612"/>
            <a:stretch>
              <a:fillRect/>
            </a:stretch>
          </p:blipFill>
          <p:spPr>
            <a:xfrm>
              <a:off x="4788024" y="4941168"/>
              <a:ext cx="4139952" cy="1080120"/>
            </a:xfrm>
            <a:prstGeom prst="rect">
              <a:avLst/>
            </a:prstGeom>
          </p:spPr>
        </p:pic>
        <p:sp>
          <p:nvSpPr>
            <p:cNvPr id="24" name="23 Rectángulo"/>
            <p:cNvSpPr/>
            <p:nvPr/>
          </p:nvSpPr>
          <p:spPr>
            <a:xfrm>
              <a:off x="6156176" y="5661248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24 Rectángulo"/>
          <p:cNvSpPr/>
          <p:nvPr/>
        </p:nvSpPr>
        <p:spPr>
          <a:xfrm>
            <a:off x="2195736" y="1772816"/>
            <a:ext cx="5292080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Vs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</a:t>
            </a:r>
            <a:r>
              <a:rPr lang="es-E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LHC 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" name="1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4644008" y="4869160"/>
            <a:ext cx="3960440" cy="1224136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SM </a:t>
            </a:r>
            <a:r>
              <a:rPr lang="es-ES" dirty="0" err="1" smtClean="0"/>
              <a:t>Higgs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LHC: </a:t>
            </a:r>
            <a:r>
              <a:rPr lang="es-ES" dirty="0" err="1" smtClean="0"/>
              <a:t>Decay</a:t>
            </a:r>
            <a:r>
              <a:rPr lang="es-ES" dirty="0" smtClean="0"/>
              <a:t> </a:t>
            </a:r>
            <a:r>
              <a:rPr lang="es-ES" dirty="0" err="1" smtClean="0"/>
              <a:t>modes</a:t>
            </a:r>
            <a:endParaRPr lang="en-US" dirty="0"/>
          </a:p>
        </p:txBody>
      </p:sp>
      <p:sp>
        <p:nvSpPr>
          <p:cNvPr id="5" name="3 Marcador de texto"/>
          <p:cNvSpPr txBox="1">
            <a:spLocks/>
          </p:cNvSpPr>
          <p:nvPr/>
        </p:nvSpPr>
        <p:spPr>
          <a:xfrm>
            <a:off x="4355976" y="1412776"/>
            <a:ext cx="4211960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AU" sz="24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AU" sz="22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9pPr>
          </a:lstStyle>
          <a:p>
            <a:pPr>
              <a:buNone/>
            </a:pP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Low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mass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(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</a:t>
            </a:r>
            <a:r>
              <a:rPr lang="es-ES" sz="18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&lt; 2m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</a:t>
            </a: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H→bb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uLnTx/>
                <a:uFillTx/>
                <a:latin typeface="+mn-lt"/>
                <a:ea typeface="DejaVu Sans" pitchFamily="2"/>
                <a:cs typeface="DejaVu Sans" pitchFamily="2"/>
              </a:rPr>
              <a:t>: 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Highest BR for low masses.  Challenging experimentally,</a:t>
            </a:r>
            <a:r>
              <a:rPr kumimoji="0" lang="en-AU" sz="1800" i="0" u="none" strike="noStrike" kern="1200" cap="none" spc="0" normalizeH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 huge QCD background</a:t>
            </a: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H→ττ</a:t>
            </a:r>
            <a:r>
              <a:rPr kumimoji="0" lang="en-AU" sz="1800" b="1" i="0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: 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/>
            </a:r>
            <a:b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</a:b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Collinear </a:t>
            </a:r>
            <a:r>
              <a:rPr kumimoji="0" lang="en-AU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approx.→mass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 </a:t>
            </a:r>
            <a:r>
              <a:rPr kumimoji="0" lang="en-AU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reco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. </a:t>
            </a:r>
            <a:r>
              <a:rPr kumimoji="0" lang="en-AU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Accesible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 through VBF</a:t>
            </a:r>
          </a:p>
          <a:p>
            <a:pPr lvl="1">
              <a:buNone/>
            </a:pPr>
            <a:r>
              <a:rPr kumimoji="0" lang="en-AU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H→γγ</a:t>
            </a: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: 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/>
            </a:r>
            <a:b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</a:b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Mass-peak with good resolution</a:t>
            </a:r>
            <a:endParaRPr lang="es-ES" sz="1800" dirty="0" smtClean="0">
              <a:latin typeface="+mn-lt"/>
            </a:endParaRPr>
          </a:p>
        </p:txBody>
      </p:sp>
      <p:sp>
        <p:nvSpPr>
          <p:cNvPr id="6" name="3 Marcador de texto"/>
          <p:cNvSpPr txBox="1">
            <a:spLocks/>
          </p:cNvSpPr>
          <p:nvPr/>
        </p:nvSpPr>
        <p:spPr>
          <a:xfrm>
            <a:off x="467544" y="5229200"/>
            <a:ext cx="396044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AU" sz="24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AU" sz="22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9pPr>
          </a:lstStyle>
          <a:p>
            <a:pPr>
              <a:buNone/>
            </a:pP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mass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(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</a:t>
            </a:r>
            <a:r>
              <a:rPr lang="es-ES" sz="18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&gt; 2m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</a:t>
            </a:r>
            <a:endParaRPr kumimoji="0" lang="en-AU" sz="18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DejaVu Sans" pitchFamily="2"/>
              <a:cs typeface="DejaVu Sans" pitchFamily="2"/>
            </a:endParaRP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H→tt</a:t>
            </a: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: </a:t>
            </a:r>
            <a:r>
              <a:rPr kumimoji="0" lang="en-AU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+mn-lt"/>
                <a:ea typeface="DejaVu Sans" pitchFamily="2"/>
                <a:cs typeface="DejaVu Sans" pitchFamily="2"/>
              </a:rPr>
              <a:t>Difficult selection </a:t>
            </a:r>
            <a:endParaRPr kumimoji="0" lang="en-AU" sz="1600" i="0" u="none" strike="noStrike" kern="1200" cap="none" spc="0" normalizeH="0" baseline="0" noProof="0" dirty="0">
              <a:ln>
                <a:noFill/>
              </a:ln>
              <a:uLnTx/>
              <a:uFillTx/>
              <a:latin typeface="+mn-lt"/>
              <a:ea typeface="DejaVu Sans" pitchFamily="2"/>
              <a:cs typeface="DejaVu Sans" pitchFamily="2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283968" y="4941168"/>
            <a:ext cx="4320480" cy="1064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4000" lvl="1" indent="-288000">
              <a:spcAft>
                <a:spcPts val="1134"/>
              </a:spcAft>
              <a:buSzPct val="75000"/>
              <a:defRPr/>
            </a:pPr>
            <a:r>
              <a:rPr lang="en-AU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H→WW: </a:t>
            </a:r>
            <a:r>
              <a:rPr lang="en-AU" dirty="0" smtClean="0">
                <a:ea typeface="DejaVu Sans" pitchFamily="2"/>
                <a:cs typeface="DejaVu Sans" pitchFamily="2"/>
              </a:rPr>
              <a:t>Earliest sensitivity</a:t>
            </a:r>
          </a:p>
          <a:p>
            <a:pPr marL="864000" lvl="1" indent="-288000">
              <a:spcAft>
                <a:spcPts val="1134"/>
              </a:spcAft>
              <a:buSzPct val="75000"/>
              <a:defRPr/>
            </a:pPr>
            <a:r>
              <a:rPr lang="en-A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H→ZZ:</a:t>
            </a:r>
            <a:r>
              <a:rPr lang="en-AU" dirty="0" smtClean="0">
                <a:solidFill>
                  <a:srgbClr val="FF0000"/>
                </a:solidFill>
                <a:ea typeface="DejaVu Sans" pitchFamily="2"/>
                <a:cs typeface="DejaVu Sans" pitchFamily="2"/>
              </a:rPr>
              <a:t>  </a:t>
            </a:r>
            <a:r>
              <a:rPr lang="en-AU" dirty="0" smtClean="0">
                <a:ea typeface="DejaVu Sans" pitchFamily="2"/>
                <a:cs typeface="DejaVu Sans" pitchFamily="2"/>
              </a:rPr>
              <a:t>Very clean experimental signature </a:t>
            </a:r>
            <a:r>
              <a:rPr lang="en-AU" dirty="0" smtClean="0">
                <a:ea typeface="DejaVu Sans" pitchFamily="2"/>
                <a:cs typeface="DejaVu Sans" pitchFamily="2"/>
              </a:rPr>
              <a:t>with 4 leptons</a:t>
            </a:r>
            <a:endParaRPr lang="en-AU" dirty="0">
              <a:ea typeface="DejaVu Sans" pitchFamily="2"/>
              <a:cs typeface="DejaVu Sans" pitchFamily="2"/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11" name="10 Imagen" descr="branch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4069854" cy="3672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Introduction</a:t>
            </a: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72176"/>
          </a:xfrm>
        </p:spPr>
        <p:txBody>
          <a:bodyPr>
            <a:normAutofit/>
          </a:bodyPr>
          <a:lstStyle/>
          <a:p>
            <a:r>
              <a:rPr lang="es-ES" sz="2000" dirty="0" err="1" smtClean="0"/>
              <a:t>This</a:t>
            </a:r>
            <a:r>
              <a:rPr lang="es-ES" sz="2000" dirty="0" smtClean="0"/>
              <a:t> </a:t>
            </a:r>
            <a:r>
              <a:rPr lang="es-ES" sz="2000" dirty="0" err="1" smtClean="0"/>
              <a:t>presentation</a:t>
            </a:r>
            <a:r>
              <a:rPr lang="es-ES" sz="2000" dirty="0" smtClean="0"/>
              <a:t> </a:t>
            </a:r>
            <a:r>
              <a:rPr lang="es-ES" sz="2000" dirty="0" err="1" smtClean="0"/>
              <a:t>reviews</a:t>
            </a:r>
            <a:r>
              <a:rPr lang="es-ES" sz="2000" dirty="0" smtClean="0"/>
              <a:t> my </a:t>
            </a:r>
            <a:r>
              <a:rPr lang="es-ES" sz="2000" dirty="0" err="1" smtClean="0"/>
              <a:t>PhD</a:t>
            </a:r>
            <a:r>
              <a:rPr lang="es-ES" sz="2000" dirty="0" smtClean="0"/>
              <a:t> </a:t>
            </a:r>
            <a:r>
              <a:rPr lang="es-ES" sz="2000" dirty="0" err="1" smtClean="0"/>
              <a:t>work</a:t>
            </a:r>
            <a:r>
              <a:rPr lang="es-ES" sz="2000" dirty="0" smtClean="0"/>
              <a:t> </a:t>
            </a:r>
            <a:r>
              <a:rPr lang="es-ES" sz="2000" dirty="0" err="1" smtClean="0"/>
              <a:t>on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prospective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of a Standard </a:t>
            </a:r>
            <a:r>
              <a:rPr lang="es-ES" sz="2000" dirty="0" err="1" smtClean="0"/>
              <a:t>Model</a:t>
            </a:r>
            <a:r>
              <a:rPr lang="es-ES" sz="2000" dirty="0" smtClean="0"/>
              <a:t> </a:t>
            </a:r>
            <a:r>
              <a:rPr lang="es-ES" sz="2000" dirty="0" err="1" smtClean="0"/>
              <a:t>Higgs</a:t>
            </a:r>
            <a:r>
              <a:rPr lang="es-ES" sz="2000" dirty="0" smtClean="0"/>
              <a:t> </a:t>
            </a:r>
            <a:r>
              <a:rPr lang="es-ES" sz="2000" dirty="0" err="1" smtClean="0"/>
              <a:t>boson</a:t>
            </a:r>
            <a:r>
              <a:rPr lang="es-ES" sz="2000" dirty="0" smtClean="0"/>
              <a:t> in </a:t>
            </a:r>
            <a:r>
              <a:rPr lang="es-ES" sz="2000" dirty="0" err="1" smtClean="0"/>
              <a:t>the</a:t>
            </a:r>
            <a:r>
              <a:rPr lang="es-ES" sz="2000" dirty="0" smtClean="0"/>
              <a:t> LHC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CMS </a:t>
            </a:r>
            <a:r>
              <a:rPr lang="es-ES" sz="2000" dirty="0" err="1" smtClean="0"/>
              <a:t>experiment</a:t>
            </a:r>
            <a:endParaRPr lang="es-ES" sz="2000" dirty="0" smtClean="0"/>
          </a:p>
          <a:p>
            <a:r>
              <a:rPr lang="es-ES" sz="2000" dirty="0" smtClean="0"/>
              <a:t>Monte Carlo </a:t>
            </a:r>
            <a:r>
              <a:rPr lang="es-ES" sz="2000" dirty="0" err="1" smtClean="0"/>
              <a:t>based</a:t>
            </a:r>
            <a:r>
              <a:rPr lang="es-ES" sz="2000" dirty="0" smtClean="0"/>
              <a:t> </a:t>
            </a:r>
            <a:r>
              <a:rPr lang="es-ES" sz="2000" dirty="0" err="1" smtClean="0"/>
              <a:t>study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different</a:t>
            </a:r>
            <a:r>
              <a:rPr lang="es-ES" sz="2000" dirty="0" smtClean="0"/>
              <a:t> </a:t>
            </a:r>
            <a:r>
              <a:rPr lang="es-ES" sz="2000" dirty="0" err="1" smtClean="0"/>
              <a:t>scenarios</a:t>
            </a:r>
            <a:endParaRPr lang="es-ES" sz="2000" dirty="0" smtClean="0"/>
          </a:p>
          <a:p>
            <a:r>
              <a:rPr lang="es-ES" sz="2000" dirty="0" err="1" smtClean="0"/>
              <a:t>Completed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dedicated</a:t>
            </a:r>
            <a:r>
              <a:rPr lang="es-ES" sz="2000" dirty="0" smtClean="0"/>
              <a:t> </a:t>
            </a:r>
            <a:r>
              <a:rPr lang="es-ES" sz="2000" dirty="0" err="1" smtClean="0"/>
              <a:t>methods</a:t>
            </a:r>
            <a:r>
              <a:rPr lang="es-ES" sz="2000" dirty="0" smtClean="0"/>
              <a:t> </a:t>
            </a:r>
            <a:r>
              <a:rPr lang="es-ES" sz="2000" dirty="0" err="1" smtClean="0"/>
              <a:t>to</a:t>
            </a:r>
            <a:r>
              <a:rPr lang="es-ES" sz="2000" dirty="0" smtClean="0"/>
              <a:t> </a:t>
            </a:r>
            <a:r>
              <a:rPr lang="es-ES" sz="2000" dirty="0" err="1" smtClean="0"/>
              <a:t>estimate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main</a:t>
            </a:r>
            <a:r>
              <a:rPr lang="es-ES" sz="2000" dirty="0" smtClean="0"/>
              <a:t> </a:t>
            </a:r>
            <a:r>
              <a:rPr lang="es-ES" sz="2000" dirty="0" err="1" smtClean="0"/>
              <a:t>backgrounds</a:t>
            </a:r>
            <a:r>
              <a:rPr lang="es-ES" sz="2000" dirty="0" smtClean="0"/>
              <a:t> </a:t>
            </a:r>
            <a:r>
              <a:rPr lang="es-ES" sz="2000" dirty="0" err="1" smtClean="0"/>
              <a:t>from</a:t>
            </a:r>
            <a:r>
              <a:rPr lang="es-ES" sz="2000" dirty="0" smtClean="0"/>
              <a:t> data </a:t>
            </a:r>
            <a:r>
              <a:rPr lang="es-ES" sz="2000" dirty="0" smtClean="0"/>
              <a:t>and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systematic</a:t>
            </a:r>
            <a:r>
              <a:rPr lang="es-ES" sz="2000" dirty="0" smtClean="0"/>
              <a:t> </a:t>
            </a:r>
            <a:r>
              <a:rPr lang="es-ES" sz="2000" dirty="0" err="1" smtClean="0"/>
              <a:t>uncertainties</a:t>
            </a:r>
            <a:endParaRPr lang="es-ES" sz="2000" dirty="0" smtClean="0"/>
          </a:p>
          <a:p>
            <a:r>
              <a:rPr lang="es-ES" sz="2000" dirty="0" err="1" smtClean="0"/>
              <a:t>Main</a:t>
            </a:r>
            <a:r>
              <a:rPr lang="es-ES" sz="2000" dirty="0" smtClean="0"/>
              <a:t> </a:t>
            </a:r>
            <a:r>
              <a:rPr lang="es-ES" sz="2000" dirty="0" err="1" smtClean="0"/>
              <a:t>physics</a:t>
            </a:r>
            <a:r>
              <a:rPr lang="es-ES" sz="2000" dirty="0" smtClean="0"/>
              <a:t> </a:t>
            </a:r>
            <a:r>
              <a:rPr lang="es-ES" sz="2000" dirty="0" smtClean="0"/>
              <a:t>observables as </a:t>
            </a:r>
            <a:r>
              <a:rPr lang="es-ES" sz="2000" dirty="0" err="1" smtClean="0"/>
              <a:t>well</a:t>
            </a:r>
            <a:r>
              <a:rPr lang="es-ES" sz="2000" dirty="0" smtClean="0"/>
              <a:t> </a:t>
            </a:r>
            <a:r>
              <a:rPr lang="es-ES" sz="2000" dirty="0" err="1" smtClean="0"/>
              <a:t>some</a:t>
            </a:r>
            <a:r>
              <a:rPr lang="es-ES" sz="2000" dirty="0" smtClean="0"/>
              <a:t> of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backgrounds</a:t>
            </a:r>
            <a:r>
              <a:rPr lang="es-ES" sz="2000" dirty="0" smtClean="0"/>
              <a:t> </a:t>
            </a:r>
            <a:r>
              <a:rPr lang="es-ES" sz="2000" dirty="0" smtClean="0"/>
              <a:t>are </a:t>
            </a:r>
            <a:r>
              <a:rPr lang="es-ES" sz="2000" dirty="0" err="1" smtClean="0"/>
              <a:t>already</a:t>
            </a:r>
            <a:r>
              <a:rPr lang="es-ES" sz="2000" dirty="0" smtClean="0"/>
              <a:t> </a:t>
            </a:r>
            <a:r>
              <a:rPr lang="es-ES" sz="2000" dirty="0" err="1" smtClean="0"/>
              <a:t>being</a:t>
            </a:r>
            <a:r>
              <a:rPr lang="es-ES" sz="2000" dirty="0" smtClean="0"/>
              <a:t> </a:t>
            </a:r>
            <a:r>
              <a:rPr lang="es-ES" sz="2000" dirty="0" err="1" smtClean="0"/>
              <a:t>studied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data</a:t>
            </a:r>
            <a:endParaRPr lang="es-ES" sz="2000" dirty="0" smtClean="0"/>
          </a:p>
          <a:p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Higgs</a:t>
            </a:r>
            <a:r>
              <a:rPr lang="es-ES" sz="2000" dirty="0" smtClean="0"/>
              <a:t> </a:t>
            </a:r>
            <a:r>
              <a:rPr lang="es-ES" sz="2000" dirty="0" err="1" smtClean="0"/>
              <a:t>decay</a:t>
            </a:r>
            <a:r>
              <a:rPr lang="es-ES" sz="2000" dirty="0" smtClean="0"/>
              <a:t> </a:t>
            </a:r>
            <a:r>
              <a:rPr lang="es-ES" sz="2000" dirty="0" err="1" smtClean="0"/>
              <a:t>channel</a:t>
            </a:r>
            <a:r>
              <a:rPr lang="es-ES" sz="2000" dirty="0" smtClean="0"/>
              <a:t> </a:t>
            </a:r>
            <a:r>
              <a:rPr lang="es-ES" sz="2000" dirty="0" err="1" smtClean="0"/>
              <a:t>to</a:t>
            </a:r>
            <a:r>
              <a:rPr lang="es-ES" sz="2000" dirty="0" smtClean="0"/>
              <a:t> </a:t>
            </a:r>
            <a:r>
              <a:rPr lang="es-ES" sz="2000" dirty="0" err="1" smtClean="0"/>
              <a:t>two</a:t>
            </a:r>
            <a:r>
              <a:rPr lang="es-ES" sz="2000" dirty="0" smtClean="0"/>
              <a:t> W </a:t>
            </a:r>
            <a:r>
              <a:rPr lang="es-ES" sz="2000" dirty="0" err="1" smtClean="0"/>
              <a:t>bosons</a:t>
            </a:r>
            <a:r>
              <a:rPr lang="es-ES" sz="2000" dirty="0" smtClean="0"/>
              <a:t> can </a:t>
            </a:r>
            <a:r>
              <a:rPr lang="es-ES" sz="2000" dirty="0" err="1" smtClean="0"/>
              <a:t>allow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study</a:t>
            </a:r>
            <a:r>
              <a:rPr lang="es-ES" sz="2000" dirty="0" smtClean="0"/>
              <a:t> of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Higgs</a:t>
            </a:r>
            <a:r>
              <a:rPr lang="es-ES" sz="2000" dirty="0" smtClean="0"/>
              <a:t> </a:t>
            </a:r>
            <a:r>
              <a:rPr lang="es-ES" sz="2000" dirty="0" err="1" smtClean="0"/>
              <a:t>mass</a:t>
            </a:r>
            <a:r>
              <a:rPr lang="es-ES" sz="2000" dirty="0" smtClean="0"/>
              <a:t> </a:t>
            </a:r>
            <a:r>
              <a:rPr lang="es-ES" sz="2000" dirty="0" err="1" smtClean="0"/>
              <a:t>region</a:t>
            </a:r>
            <a:r>
              <a:rPr lang="es-ES" sz="2000" dirty="0" smtClean="0"/>
              <a:t> </a:t>
            </a:r>
            <a:r>
              <a:rPr lang="es-ES" sz="2000" dirty="0" err="1" smtClean="0"/>
              <a:t>not</a:t>
            </a:r>
            <a:r>
              <a:rPr lang="es-ES" sz="2000" dirty="0" smtClean="0"/>
              <a:t> </a:t>
            </a:r>
            <a:r>
              <a:rPr lang="es-ES" sz="2000" dirty="0" err="1" smtClean="0"/>
              <a:t>yet</a:t>
            </a:r>
            <a:r>
              <a:rPr lang="es-ES" sz="2000" dirty="0" smtClean="0"/>
              <a:t> </a:t>
            </a:r>
            <a:r>
              <a:rPr lang="es-ES" sz="2000" dirty="0" err="1" smtClean="0"/>
              <a:t>completely</a:t>
            </a:r>
            <a:r>
              <a:rPr lang="es-ES" sz="2000" dirty="0" smtClean="0"/>
              <a:t> </a:t>
            </a:r>
            <a:r>
              <a:rPr lang="es-ES" sz="2000" dirty="0" err="1" smtClean="0"/>
              <a:t>covered</a:t>
            </a:r>
            <a:r>
              <a:rPr lang="es-ES" sz="2000" dirty="0" smtClean="0"/>
              <a:t> 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Tevatron</a:t>
            </a:r>
            <a:r>
              <a:rPr lang="es-ES" sz="2000" dirty="0" smtClean="0"/>
              <a:t>, </a:t>
            </a:r>
            <a:r>
              <a:rPr lang="es-ES" sz="2000" dirty="0" err="1" smtClean="0"/>
              <a:t>already</a:t>
            </a:r>
            <a:r>
              <a:rPr lang="es-ES" sz="2000" dirty="0" smtClean="0"/>
              <a:t> in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first</a:t>
            </a:r>
            <a:r>
              <a:rPr lang="es-ES" sz="2000" dirty="0" smtClean="0"/>
              <a:t> </a:t>
            </a:r>
            <a:r>
              <a:rPr lang="es-ES" sz="2000" dirty="0" err="1" smtClean="0"/>
              <a:t>run</a:t>
            </a:r>
            <a:r>
              <a:rPr lang="es-ES" sz="2000" dirty="0" smtClean="0"/>
              <a:t> at 7 </a:t>
            </a:r>
            <a:r>
              <a:rPr lang="es-ES" sz="2000" dirty="0" err="1" smtClean="0"/>
              <a:t>TeV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tevlh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708920"/>
            <a:ext cx="2952064" cy="35730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2348"/>
          <a:stretch>
            <a:fillRect/>
          </a:stretch>
        </p:blipFill>
        <p:spPr bwMode="auto">
          <a:xfrm>
            <a:off x="6300192" y="1844824"/>
            <a:ext cx="2573756" cy="240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LHC Vs. </a:t>
            </a:r>
            <a:r>
              <a:rPr lang="es-ES" dirty="0" err="1" smtClean="0"/>
              <a:t>Tevatron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err="1" smtClean="0"/>
              <a:t>Higgs</a:t>
            </a:r>
            <a:r>
              <a:rPr lang="es-ES" sz="2000" dirty="0" smtClean="0"/>
              <a:t> </a:t>
            </a:r>
            <a:r>
              <a:rPr lang="es-ES" sz="2000" dirty="0" err="1" smtClean="0"/>
              <a:t>searches</a:t>
            </a:r>
            <a:r>
              <a:rPr lang="es-ES" sz="2000" dirty="0" smtClean="0"/>
              <a:t> at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first</a:t>
            </a:r>
            <a:r>
              <a:rPr lang="es-ES" sz="2000" dirty="0" smtClean="0"/>
              <a:t> </a:t>
            </a:r>
            <a:r>
              <a:rPr lang="es-ES" sz="2000" dirty="0" err="1" smtClean="0"/>
              <a:t>period</a:t>
            </a:r>
            <a:r>
              <a:rPr lang="es-ES" sz="2000" dirty="0" smtClean="0"/>
              <a:t> of </a:t>
            </a:r>
            <a:r>
              <a:rPr lang="es-ES" sz="2000" dirty="0" err="1" smtClean="0"/>
              <a:t>the</a:t>
            </a:r>
            <a:r>
              <a:rPr lang="es-ES" sz="2000" dirty="0" smtClean="0"/>
              <a:t> LHC </a:t>
            </a:r>
            <a:r>
              <a:rPr lang="es-ES" sz="2000" dirty="0" err="1" smtClean="0"/>
              <a:t>will</a:t>
            </a:r>
            <a:r>
              <a:rPr lang="es-ES" sz="2000" dirty="0" smtClean="0"/>
              <a:t> </a:t>
            </a:r>
            <a:r>
              <a:rPr lang="es-ES" sz="2000" dirty="0" err="1" smtClean="0"/>
              <a:t>go</a:t>
            </a:r>
            <a:r>
              <a:rPr lang="es-ES" sz="2000" dirty="0" smtClean="0"/>
              <a:t> in </a:t>
            </a:r>
            <a:r>
              <a:rPr lang="es-ES" sz="2000" dirty="0" err="1" smtClean="0"/>
              <a:t>paralell</a:t>
            </a:r>
            <a:r>
              <a:rPr lang="es-ES" sz="2000" dirty="0" smtClean="0"/>
              <a:t> </a:t>
            </a:r>
            <a:r>
              <a:rPr lang="es-ES" sz="2000" dirty="0" err="1" smtClean="0"/>
              <a:t>with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Tevatron</a:t>
            </a:r>
            <a:r>
              <a:rPr lang="es-ES" sz="2000" dirty="0" smtClean="0"/>
              <a:t> </a:t>
            </a:r>
            <a:r>
              <a:rPr lang="es-ES" sz="2000" dirty="0" err="1" smtClean="0"/>
              <a:t>experiments</a:t>
            </a:r>
            <a:endParaRPr lang="es-ES" sz="2000" dirty="0" smtClean="0"/>
          </a:p>
          <a:p>
            <a:r>
              <a:rPr lang="es-ES" sz="2000" dirty="0" err="1" smtClean="0"/>
              <a:t>Expectations</a:t>
            </a:r>
            <a:r>
              <a:rPr lang="es-ES" sz="2000" dirty="0" smtClean="0"/>
              <a:t> 2011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131840" y="2060848"/>
            <a:ext cx="2664296" cy="6463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l-NL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Tevatron: </a:t>
            </a:r>
            <a:r>
              <a:rPr lang="nl-NL" b="1" dirty="0" smtClean="0"/>
              <a:t>2 TeV, 10 fb</a:t>
            </a:r>
            <a:r>
              <a:rPr lang="nl-NL" b="1" baseline="30000" dirty="0" smtClean="0"/>
              <a:t>-1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LHC: </a:t>
            </a:r>
            <a:r>
              <a:rPr lang="en-US" b="1" dirty="0" smtClean="0"/>
              <a:t>7 </a:t>
            </a:r>
            <a:r>
              <a:rPr lang="en-US" b="1" dirty="0" err="1" smtClean="0"/>
              <a:t>TeV</a:t>
            </a:r>
            <a:r>
              <a:rPr lang="en-US" b="1" dirty="0" smtClean="0"/>
              <a:t>, 1 fb</a:t>
            </a:r>
            <a:r>
              <a:rPr lang="en-US" b="1" baseline="30000" dirty="0" smtClean="0"/>
              <a:t>-1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203848" y="4365104"/>
            <a:ext cx="568863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cross-sections: </a:t>
            </a:r>
          </a:p>
          <a:p>
            <a:r>
              <a:rPr lang="es-ES" dirty="0" smtClean="0"/>
              <a:t>More </a:t>
            </a:r>
            <a:r>
              <a:rPr lang="es-ES" dirty="0" err="1" smtClean="0"/>
              <a:t>than</a:t>
            </a:r>
            <a:r>
              <a:rPr lang="es-ES" dirty="0" smtClean="0"/>
              <a:t> a factor 10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gg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r>
              <a:rPr lang="es-ES" dirty="0" smtClean="0"/>
              <a:t> at </a:t>
            </a:r>
            <a:r>
              <a:rPr lang="es-ES" dirty="0" err="1" smtClean="0"/>
              <a:t>certain</a:t>
            </a:r>
            <a:r>
              <a:rPr lang="es-ES" dirty="0" smtClean="0"/>
              <a:t> </a:t>
            </a:r>
            <a:r>
              <a:rPr lang="es-ES" dirty="0" err="1" smtClean="0"/>
              <a:t>masses</a:t>
            </a:r>
            <a:endParaRPr lang="es-ES" dirty="0" smtClean="0"/>
          </a:p>
          <a:p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B:</a:t>
            </a: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cross-section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 </a:t>
            </a:r>
            <a:r>
              <a:rPr lang="es-ES" dirty="0" err="1" smtClean="0"/>
              <a:t>pronounced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qq-induced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r>
              <a:rPr lang="es-ES" dirty="0" smtClean="0"/>
              <a:t>, </a:t>
            </a:r>
            <a:r>
              <a:rPr lang="es-ES" dirty="0" err="1" smtClean="0"/>
              <a:t>especially</a:t>
            </a:r>
            <a:r>
              <a:rPr lang="es-ES" dirty="0" smtClean="0"/>
              <a:t> at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masses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searches</a:t>
            </a:r>
            <a:endParaRPr lang="es-E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275856" y="4005064"/>
            <a:ext cx="302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At </a:t>
            </a:r>
            <a:r>
              <a:rPr lang="es-ES" dirty="0" err="1" smtClean="0"/>
              <a:t>the</a:t>
            </a:r>
            <a:r>
              <a:rPr lang="es-ES" dirty="0" smtClean="0"/>
              <a:t> LHC </a:t>
            </a:r>
            <a:r>
              <a:rPr lang="es-ES" dirty="0" err="1" smtClean="0"/>
              <a:t>we’ll</a:t>
            </a:r>
            <a:r>
              <a:rPr lang="es-ES" dirty="0" smtClean="0"/>
              <a:t> </a:t>
            </a:r>
            <a:r>
              <a:rPr lang="es-ES" dirty="0" err="1" smtClean="0"/>
              <a:t>benefit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endParaRPr lang="en-US" dirty="0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3203848" y="306896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And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competition</a:t>
            </a:r>
            <a:r>
              <a:rPr lang="es-ES" dirty="0" smtClean="0"/>
              <a:t> </a:t>
            </a:r>
            <a:r>
              <a:rPr lang="es-ES" dirty="0" err="1" smtClean="0"/>
              <a:t>wil</a:t>
            </a:r>
            <a:r>
              <a:rPr lang="es-ES" dirty="0" smtClean="0"/>
              <a:t> </a:t>
            </a:r>
            <a:r>
              <a:rPr lang="es-ES" dirty="0" err="1" smtClean="0"/>
              <a:t>probably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beyond</a:t>
            </a:r>
            <a:r>
              <a:rPr lang="es-ES" dirty="0" smtClean="0"/>
              <a:t> </a:t>
            </a:r>
            <a:r>
              <a:rPr lang="es-ES" dirty="0" smtClean="0"/>
              <a:t>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Effects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lowering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CM </a:t>
            </a:r>
            <a:r>
              <a:rPr lang="es-ES" dirty="0" err="1" smtClean="0"/>
              <a:t>energy</a:t>
            </a: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6 CuadroTexto"/>
          <p:cNvSpPr txBox="1"/>
          <p:nvPr/>
        </p:nvSpPr>
        <p:spPr>
          <a:xfrm>
            <a:off x="467544" y="1268760"/>
            <a:ext cx="813690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Following</a:t>
            </a:r>
            <a:r>
              <a:rPr lang="es-ES" dirty="0" smtClean="0"/>
              <a:t> 2008 </a:t>
            </a:r>
            <a:r>
              <a:rPr lang="es-ES" dirty="0" err="1" smtClean="0"/>
              <a:t>incident</a:t>
            </a:r>
            <a:r>
              <a:rPr lang="es-ES" dirty="0" smtClean="0"/>
              <a:t>, </a:t>
            </a:r>
            <a:r>
              <a:rPr lang="es-ES" dirty="0" err="1" smtClean="0"/>
              <a:t>be</a:t>
            </a:r>
            <a:r>
              <a:rPr lang="en-US" dirty="0" smtClean="0"/>
              <a:t>fore the start of the current run of the LHC, several </a:t>
            </a:r>
            <a:r>
              <a:rPr lang="en-US" dirty="0" smtClean="0"/>
              <a:t>scenarios </a:t>
            </a:r>
            <a:r>
              <a:rPr lang="en-US" dirty="0" smtClean="0"/>
              <a:t>of energies and luminosities were planned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centre of </a:t>
            </a:r>
            <a:r>
              <a:rPr lang="es-ES" dirty="0" err="1" smtClean="0"/>
              <a:t>mass</a:t>
            </a:r>
            <a:r>
              <a:rPr lang="es-ES" dirty="0" smtClean="0"/>
              <a:t> </a:t>
            </a:r>
            <a:r>
              <a:rPr lang="es-ES" dirty="0" err="1" smtClean="0"/>
              <a:t>energy</a:t>
            </a:r>
            <a:r>
              <a:rPr lang="es-ES" dirty="0" smtClean="0"/>
              <a:t> </a:t>
            </a:r>
            <a:r>
              <a:rPr lang="es-ES" dirty="0" err="1" smtClean="0"/>
              <a:t>planned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went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14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n-US" b="1" dirty="0" smtClean="0"/>
              <a:t>10 </a:t>
            </a:r>
            <a:r>
              <a:rPr lang="en-US" b="1" dirty="0" err="1" smtClean="0"/>
              <a:t>TeV</a:t>
            </a:r>
            <a:r>
              <a:rPr lang="en-US" b="1" dirty="0" smtClean="0"/>
              <a:t> and finally 7 </a:t>
            </a:r>
            <a:r>
              <a:rPr lang="en-US" b="1" dirty="0" err="1" smtClean="0"/>
              <a:t>TeV</a:t>
            </a:r>
            <a:endParaRPr lang="en-US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2708920"/>
            <a:ext cx="2481798" cy="2608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467544" y="2852936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Lowering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smtClean="0"/>
              <a:t>CM </a:t>
            </a:r>
            <a:r>
              <a:rPr lang="es-ES" dirty="0" err="1" smtClean="0"/>
              <a:t>energy</a:t>
            </a:r>
            <a:r>
              <a:rPr lang="es-ES" dirty="0" smtClean="0"/>
              <a:t> </a:t>
            </a:r>
            <a:r>
              <a:rPr lang="es-ES" dirty="0" smtClean="0"/>
              <a:t>has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cross-sections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smtClean="0"/>
              <a:t>more </a:t>
            </a:r>
            <a:r>
              <a:rPr lang="es-ES" dirty="0" err="1" smtClean="0"/>
              <a:t>evident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qq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(</a:t>
            </a:r>
            <a:r>
              <a:rPr lang="es-ES" dirty="0" err="1" smtClean="0"/>
              <a:t>backgrounds</a:t>
            </a:r>
            <a:r>
              <a:rPr lang="es-ES" dirty="0" smtClean="0"/>
              <a:t>)</a:t>
            </a:r>
          </a:p>
          <a:p>
            <a:endParaRPr lang="es-E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05064"/>
            <a:ext cx="3024336" cy="222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3347864" y="3861048"/>
            <a:ext cx="2520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Typically,  for </a:t>
            </a:r>
            <a:r>
              <a:rPr lang="en-US" dirty="0" err="1" smtClean="0"/>
              <a:t>tt</a:t>
            </a:r>
            <a:r>
              <a:rPr lang="en-US" dirty="0" smtClean="0"/>
              <a:t> (</a:t>
            </a:r>
            <a:r>
              <a:rPr lang="en-US" dirty="0" err="1" smtClean="0"/>
              <a:t>qq</a:t>
            </a:r>
            <a:r>
              <a:rPr lang="en-US" dirty="0" smtClean="0"/>
              <a:t>) the 14/7 ratio is ~5, while for Higgs (</a:t>
            </a:r>
            <a:r>
              <a:rPr lang="en-US" dirty="0" err="1" smtClean="0"/>
              <a:t>gg</a:t>
            </a:r>
            <a:r>
              <a:rPr lang="en-US" dirty="0" smtClean="0"/>
              <a:t>) m</a:t>
            </a:r>
            <a:r>
              <a:rPr lang="en-US" baseline="-25000" dirty="0" smtClean="0"/>
              <a:t>H</a:t>
            </a:r>
            <a:r>
              <a:rPr lang="en-US" dirty="0" smtClean="0"/>
              <a:t>~160 </a:t>
            </a:r>
            <a:r>
              <a:rPr lang="en-US" dirty="0" err="1" smtClean="0"/>
              <a:t>GeV</a:t>
            </a:r>
            <a:r>
              <a:rPr lang="en-US" dirty="0" smtClean="0"/>
              <a:t>, the ratio  is ~3.5</a:t>
            </a:r>
            <a:endParaRPr lang="es-ES" dirty="0" smtClean="0"/>
          </a:p>
        </p:txBody>
      </p:sp>
      <p:sp>
        <p:nvSpPr>
          <p:cNvPr id="12" name="11 Rectángulo"/>
          <p:cNvSpPr/>
          <p:nvPr/>
        </p:nvSpPr>
        <p:spPr>
          <a:xfrm>
            <a:off x="3347864" y="5445224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</a:t>
            </a:r>
            <a:r>
              <a:rPr lang="en-US" dirty="0" smtClean="0"/>
              <a:t>t </a:t>
            </a:r>
            <a:r>
              <a:rPr lang="en-US" dirty="0" smtClean="0"/>
              <a:t>smaller √</a:t>
            </a:r>
            <a:r>
              <a:rPr lang="en-US" dirty="0" smtClean="0"/>
              <a:t>s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tend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be</a:t>
            </a:r>
            <a:r>
              <a:rPr lang="es-ES" dirty="0" smtClean="0"/>
              <a:t> more </a:t>
            </a:r>
            <a:r>
              <a:rPr lang="es-ES" dirty="0" smtClean="0"/>
              <a:t>central,  </a:t>
            </a:r>
            <a:r>
              <a:rPr lang="en-US" dirty="0" smtClean="0"/>
              <a:t>therefore, higher </a:t>
            </a:r>
            <a:r>
              <a:rPr lang="en-US" dirty="0" smtClean="0"/>
              <a:t>acceptance is </a:t>
            </a:r>
            <a:r>
              <a:rPr lang="en-US" dirty="0" smtClean="0"/>
              <a:t>expected</a:t>
            </a:r>
            <a:endParaRPr lang="es-ES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827584" y="5373216"/>
            <a:ext cx="2880320" cy="792088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WW*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509120"/>
            <a:ext cx="1868113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429000"/>
            <a:ext cx="3425182" cy="187220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5" name="14 CuadroTexto"/>
          <p:cNvSpPr txBox="1"/>
          <p:nvPr/>
        </p:nvSpPr>
        <p:spPr>
          <a:xfrm>
            <a:off x="467544" y="1268760"/>
            <a:ext cx="8424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</a:t>
            </a:r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→ WW* → 2l2</a:t>
            </a:r>
            <a:r>
              <a:rPr lang="el-GR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ν</a:t>
            </a:r>
            <a:r>
              <a:rPr lang="es-E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considered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the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discovery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channel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for</a:t>
            </a:r>
            <a:r>
              <a:rPr lang="es-ES" dirty="0" smtClean="0">
                <a:ea typeface="Arial Unicode MS"/>
                <a:cs typeface="Arial Unicode MS"/>
              </a:rPr>
              <a:t> a SM </a:t>
            </a:r>
            <a:r>
              <a:rPr lang="es-ES" dirty="0" err="1" smtClean="0">
                <a:ea typeface="Arial Unicode MS"/>
                <a:cs typeface="Arial Unicode MS"/>
              </a:rPr>
              <a:t>Higgs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boson</a:t>
            </a:r>
            <a:r>
              <a:rPr lang="es-ES" dirty="0" smtClean="0">
                <a:ea typeface="Arial Unicode MS"/>
                <a:cs typeface="Arial Unicode MS"/>
              </a:rPr>
              <a:t> in </a:t>
            </a:r>
            <a:r>
              <a:rPr lang="es-ES" dirty="0" err="1" smtClean="0">
                <a:ea typeface="Arial Unicode MS"/>
                <a:cs typeface="Arial Unicode MS"/>
              </a:rPr>
              <a:t>the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mass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range</a:t>
            </a:r>
            <a:r>
              <a:rPr lang="es-ES" dirty="0" smtClean="0">
                <a:ea typeface="Arial Unicode MS"/>
                <a:cs typeface="Arial Unicode MS"/>
              </a:rPr>
              <a:t>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2m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&lt;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</a:t>
            </a:r>
            <a:r>
              <a:rPr lang="en-US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H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&lt; 2m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Z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endParaRPr lang="es-ES" dirty="0" smtClean="0">
              <a:cs typeface="Arial" charset="0"/>
            </a:endParaRPr>
          </a:p>
          <a:p>
            <a:r>
              <a:rPr lang="es-ES" dirty="0" smtClean="0">
                <a:cs typeface="Arial" charset="0"/>
              </a:rPr>
              <a:t>+  </a:t>
            </a:r>
            <a:r>
              <a:rPr lang="es-ES" dirty="0" err="1" smtClean="0">
                <a:cs typeface="Arial" charset="0"/>
              </a:rPr>
              <a:t>Branching</a:t>
            </a:r>
            <a:r>
              <a:rPr lang="es-ES" dirty="0" smtClean="0">
                <a:cs typeface="Arial" charset="0"/>
              </a:rPr>
              <a:t> Ratio </a:t>
            </a:r>
            <a:r>
              <a:rPr lang="es-ES" dirty="0" err="1" smtClean="0">
                <a:cs typeface="Arial" charset="0"/>
              </a:rPr>
              <a:t>for</a:t>
            </a:r>
            <a:r>
              <a:rPr lang="es-ES" dirty="0" smtClean="0">
                <a:cs typeface="Arial" charset="0"/>
              </a:rPr>
              <a:t>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→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WW </a:t>
            </a:r>
            <a:r>
              <a:rPr lang="es-ES" dirty="0" err="1" smtClean="0">
                <a:cs typeface="Arial" charset="0"/>
              </a:rPr>
              <a:t>is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close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to</a:t>
            </a:r>
            <a:r>
              <a:rPr lang="es-ES" dirty="0" smtClean="0">
                <a:cs typeface="Arial" charset="0"/>
              </a:rPr>
              <a:t> 1 in </a:t>
            </a:r>
            <a:r>
              <a:rPr lang="es-ES" dirty="0" err="1" smtClean="0">
                <a:cs typeface="Arial" charset="0"/>
              </a:rPr>
              <a:t>this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region</a:t>
            </a:r>
            <a:r>
              <a:rPr lang="es-ES" dirty="0" smtClean="0">
                <a:cs typeface="Arial" charset="0"/>
              </a:rPr>
              <a:t>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(~2M</a:t>
            </a:r>
            <a:r>
              <a:rPr lang="es-E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</a:p>
          <a:p>
            <a:r>
              <a:rPr lang="es-ES" dirty="0" smtClean="0">
                <a:cs typeface="Arial" charset="0"/>
              </a:rPr>
              <a:t>+  </a:t>
            </a:r>
            <a:r>
              <a:rPr lang="es-ES" dirty="0" err="1" smtClean="0">
                <a:cs typeface="Arial" charset="0"/>
              </a:rPr>
              <a:t>Leptonic</a:t>
            </a:r>
            <a:r>
              <a:rPr lang="es-ES" dirty="0" smtClean="0">
                <a:cs typeface="Arial" charset="0"/>
              </a:rPr>
              <a:t> final </a:t>
            </a:r>
            <a:r>
              <a:rPr lang="es-ES" dirty="0" err="1" smtClean="0">
                <a:cs typeface="Arial" charset="0"/>
              </a:rPr>
              <a:t>state</a:t>
            </a:r>
            <a:r>
              <a:rPr lang="es-ES" dirty="0" smtClean="0">
                <a:cs typeface="Arial" charset="0"/>
              </a:rPr>
              <a:t> has a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clear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signature</a:t>
            </a:r>
            <a:endParaRPr lang="es-ES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  <a:p>
            <a:r>
              <a:rPr lang="es-ES" dirty="0" smtClean="0"/>
              <a:t>-   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clear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can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endParaRPr lang="en-U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923928" y="3356992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characterizad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:</a:t>
            </a:r>
          </a:p>
          <a:p>
            <a:endParaRPr lang="es-ES" dirty="0" smtClean="0"/>
          </a:p>
          <a:p>
            <a:pPr>
              <a:buFontTx/>
              <a:buChar char="-"/>
            </a:pP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isolated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leptons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(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e/µ</a:t>
            </a:r>
            <a:r>
              <a:rPr lang="es-ES" dirty="0" smtClean="0"/>
              <a:t>)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opposite</a:t>
            </a:r>
            <a:r>
              <a:rPr lang="es-ES" dirty="0" smtClean="0"/>
              <a:t> </a:t>
            </a:r>
            <a:r>
              <a:rPr lang="es-ES" dirty="0" err="1" smtClean="0"/>
              <a:t>charge</a:t>
            </a:r>
            <a:r>
              <a:rPr lang="es-ES" dirty="0" smtClean="0"/>
              <a:t>  and </a:t>
            </a:r>
            <a:r>
              <a:rPr lang="es-ES" dirty="0" err="1" smtClean="0"/>
              <a:t>small</a:t>
            </a:r>
            <a:r>
              <a:rPr lang="es-ES" dirty="0" smtClean="0"/>
              <a:t> </a:t>
            </a:r>
            <a:r>
              <a:rPr lang="es-ES" dirty="0" err="1" smtClean="0"/>
              <a:t>opening</a:t>
            </a:r>
            <a:r>
              <a:rPr lang="es-ES" dirty="0" smtClean="0"/>
              <a:t> </a:t>
            </a:r>
            <a:r>
              <a:rPr lang="es-ES" dirty="0" err="1" smtClean="0"/>
              <a:t>angle</a:t>
            </a:r>
            <a:endParaRPr lang="es-ES" dirty="0" smtClean="0"/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Missing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Transverse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ES" dirty="0" smtClean="0"/>
              <a:t> (</a:t>
            </a:r>
            <a:r>
              <a:rPr lang="el-GR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</a:t>
            </a:r>
            <a:r>
              <a:rPr lang="es-ES" dirty="0" smtClean="0"/>
              <a:t>)</a:t>
            </a:r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central jet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activity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899592" y="5445224"/>
            <a:ext cx="273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gg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→ 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→ WW* → 2µ2</a:t>
            </a:r>
            <a:r>
              <a:rPr lang="el-GR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ν</a:t>
            </a:r>
            <a:endParaRPr lang="es-ES" b="1" dirty="0" smtClean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/>
              <a:cs typeface="Arial Unicode MS"/>
            </a:endParaRPr>
          </a:p>
          <a:p>
            <a:pPr algn="ctr"/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120 ≤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mH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≤ 200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GeV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/c</a:t>
            </a:r>
            <a:r>
              <a:rPr lang="es-ES" b="1" baseline="30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2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Signal</a:t>
            </a:r>
            <a:r>
              <a:rPr lang="es-ES" dirty="0" smtClean="0"/>
              <a:t> and </a:t>
            </a:r>
            <a:r>
              <a:rPr lang="es-ES" dirty="0" err="1" smtClean="0"/>
              <a:t>Backgrounds</a:t>
            </a:r>
            <a:endParaRPr lang="en-US" dirty="0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323528" y="1196752"/>
            <a:ext cx="72008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_tradnl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Backgrounds</a:t>
            </a:r>
            <a:r>
              <a:rPr lang="es-ES_tradn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dirty="0"/>
              <a:t>All sources of real or fake multi-lepton final states + missing </a:t>
            </a:r>
            <a:r>
              <a:rPr lang="en-US" dirty="0" smtClean="0"/>
              <a:t>ET</a:t>
            </a:r>
          </a:p>
          <a:p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ttbar</a:t>
            </a:r>
            <a:r>
              <a:rPr lang="en-US" dirty="0" smtClean="0"/>
              <a:t> (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</a:t>
            </a:r>
            <a:r>
              <a:rPr lang="en-US" dirty="0" smtClean="0"/>
              <a:t>),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</a:t>
            </a:r>
            <a:r>
              <a:rPr lang="en-US" dirty="0" smtClean="0"/>
              <a:t> (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WZ, ZZ</a:t>
            </a:r>
            <a:r>
              <a:rPr lang="en-US" dirty="0" smtClean="0"/>
              <a:t>),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W+jets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Drell-yan</a:t>
            </a:r>
            <a:r>
              <a:rPr lang="en-US" dirty="0" smtClean="0"/>
              <a:t>…</a:t>
            </a:r>
            <a:endParaRPr lang="es-ES_tradnl" dirty="0" smtClean="0"/>
          </a:p>
        </p:txBody>
      </p:sp>
      <p:grpSp>
        <p:nvGrpSpPr>
          <p:cNvPr id="16" name="15 Grupo"/>
          <p:cNvGrpSpPr/>
          <p:nvPr/>
        </p:nvGrpSpPr>
        <p:grpSpPr>
          <a:xfrm>
            <a:off x="7380312" y="1268760"/>
            <a:ext cx="1369363" cy="1008112"/>
            <a:chOff x="395536" y="4005064"/>
            <a:chExt cx="2797727" cy="1667513"/>
          </a:xfrm>
        </p:grpSpPr>
        <p:pic>
          <p:nvPicPr>
            <p:cNvPr id="17" name="Picture 16" descr="100000000000024F000000D11379256F"/>
            <p:cNvPicPr>
              <a:picLocks noChangeAspect="1" noChangeArrowheads="1"/>
            </p:cNvPicPr>
            <p:nvPr/>
          </p:nvPicPr>
          <p:blipFill>
            <a:blip r:embed="rId2" cstate="print"/>
            <a:srcRect r="51729"/>
            <a:stretch>
              <a:fillRect/>
            </a:stretch>
          </p:blipFill>
          <p:spPr bwMode="auto">
            <a:xfrm>
              <a:off x="395536" y="4005064"/>
              <a:ext cx="2162355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466636" y="5293992"/>
              <a:ext cx="726627" cy="378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200" dirty="0"/>
                <a:t>WW</a:t>
              </a:r>
            </a:p>
          </p:txBody>
        </p:sp>
      </p:grpSp>
      <p:sp>
        <p:nvSpPr>
          <p:cNvPr id="27" name="26 Rectángulo"/>
          <p:cNvSpPr/>
          <p:nvPr/>
        </p:nvSpPr>
        <p:spPr>
          <a:xfrm>
            <a:off x="251520" y="2348880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Absence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peak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and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sections</a:t>
            </a:r>
            <a:r>
              <a:rPr lang="es-ES" dirty="0" smtClean="0"/>
              <a:t>,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/>
              <a:t>orders</a:t>
            </a:r>
            <a:r>
              <a:rPr lang="es-ES" dirty="0" smtClean="0"/>
              <a:t> of </a:t>
            </a:r>
            <a:r>
              <a:rPr lang="es-ES" dirty="0" err="1" smtClean="0"/>
              <a:t>magnitude</a:t>
            </a:r>
            <a:r>
              <a:rPr lang="es-ES" dirty="0" smtClean="0"/>
              <a:t> </a:t>
            </a:r>
            <a:r>
              <a:rPr lang="es-ES" dirty="0" err="1" smtClean="0"/>
              <a:t>smaller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signal</a:t>
            </a:r>
            <a:r>
              <a:rPr lang="es-ES" dirty="0" smtClean="0"/>
              <a:t> </a:t>
            </a:r>
            <a:r>
              <a:rPr lang="es-ES" dirty="0" err="1" smtClean="0"/>
              <a:t>than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backgrounds</a:t>
            </a:r>
            <a:r>
              <a:rPr lang="es-ES" dirty="0" smtClean="0"/>
              <a:t> </a:t>
            </a:r>
            <a:r>
              <a:rPr lang="es-ES" dirty="0" smtClean="0">
                <a:ea typeface="Arial Unicode MS"/>
                <a:cs typeface="Arial Unicode MS"/>
              </a:rPr>
              <a:t>→ </a:t>
            </a:r>
            <a:r>
              <a:rPr lang="es-ES" dirty="0" err="1" smtClean="0">
                <a:ea typeface="Arial Unicode MS"/>
                <a:cs typeface="Arial Unicode MS"/>
              </a:rPr>
              <a:t>U</a:t>
            </a:r>
            <a:r>
              <a:rPr lang="es-ES" dirty="0" err="1" smtClean="0"/>
              <a:t>nderstanding</a:t>
            </a:r>
            <a:r>
              <a:rPr lang="es-ES" dirty="0" smtClean="0"/>
              <a:t> and control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backgrounds</a:t>
            </a:r>
            <a:r>
              <a:rPr lang="es-ES" dirty="0" smtClean="0"/>
              <a:t> </a:t>
            </a:r>
            <a:r>
              <a:rPr lang="es-ES" dirty="0" err="1" smtClean="0"/>
              <a:t>mandatory</a:t>
            </a:r>
            <a:r>
              <a:rPr lang="es-ES" dirty="0" smtClean="0"/>
              <a:t> </a:t>
            </a:r>
          </a:p>
          <a:p>
            <a:endParaRPr lang="es-ES" dirty="0" smtClean="0"/>
          </a:p>
          <a:p>
            <a:r>
              <a:rPr lang="es-ES" b="1" dirty="0" smtClean="0"/>
              <a:t>QCD, </a:t>
            </a:r>
            <a:r>
              <a:rPr lang="es-ES" b="1" dirty="0" err="1" smtClean="0"/>
              <a:t>W+jets</a:t>
            </a:r>
            <a:r>
              <a:rPr lang="es-ES" b="1" dirty="0" smtClean="0"/>
              <a:t> </a:t>
            </a:r>
            <a:r>
              <a:rPr lang="es-ES" dirty="0" smtClean="0"/>
              <a:t>and </a:t>
            </a:r>
            <a:r>
              <a:rPr lang="es-ES" b="1" dirty="0" err="1" smtClean="0"/>
              <a:t>Drell-Yan</a:t>
            </a:r>
            <a:r>
              <a:rPr lang="es-ES" dirty="0" smtClean="0"/>
              <a:t>: </a:t>
            </a:r>
            <a:r>
              <a:rPr lang="es-ES" dirty="0" err="1" smtClean="0"/>
              <a:t>easy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identify</a:t>
            </a:r>
            <a:r>
              <a:rPr lang="es-ES" dirty="0" smtClean="0"/>
              <a:t> /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cross-sections</a:t>
            </a:r>
            <a:endParaRPr lang="es-ES" dirty="0" smtClean="0"/>
          </a:p>
          <a:p>
            <a:r>
              <a:rPr lang="es-ES" b="1" dirty="0" err="1" smtClean="0"/>
              <a:t>tt</a:t>
            </a:r>
            <a:r>
              <a:rPr lang="es-ES" b="1" dirty="0" smtClean="0"/>
              <a:t> </a:t>
            </a:r>
            <a:r>
              <a:rPr lang="es-ES" dirty="0" smtClean="0"/>
              <a:t>can </a:t>
            </a:r>
            <a:r>
              <a:rPr lang="es-ES" dirty="0" err="1" smtClean="0"/>
              <a:t>represent</a:t>
            </a:r>
            <a:r>
              <a:rPr lang="es-ES" dirty="0" smtClean="0"/>
              <a:t> a </a:t>
            </a:r>
            <a:r>
              <a:rPr lang="es-ES" dirty="0" err="1" smtClean="0"/>
              <a:t>problem</a:t>
            </a:r>
            <a:r>
              <a:rPr lang="es-ES" dirty="0" smtClean="0"/>
              <a:t> </a:t>
            </a:r>
            <a:r>
              <a:rPr lang="es-ES" dirty="0" err="1" smtClean="0"/>
              <a:t>when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hadronic</a:t>
            </a:r>
            <a:r>
              <a:rPr lang="es-ES" dirty="0" smtClean="0"/>
              <a:t> </a:t>
            </a:r>
            <a:r>
              <a:rPr lang="es-ES" dirty="0" err="1" smtClean="0"/>
              <a:t>content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properly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r>
              <a:rPr lang="es-ES" dirty="0" smtClean="0"/>
              <a:t> </a:t>
            </a:r>
          </a:p>
          <a:p>
            <a:r>
              <a:rPr lang="es-ES" b="1" dirty="0" smtClean="0"/>
              <a:t>WW</a:t>
            </a:r>
            <a:r>
              <a:rPr lang="es-ES" dirty="0" smtClean="0"/>
              <a:t> irreducible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endParaRPr lang="es-ES_tradnl" dirty="0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229200"/>
            <a:ext cx="5499428" cy="95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30 CuadroTexto"/>
          <p:cNvSpPr txBox="1"/>
          <p:nvPr/>
        </p:nvSpPr>
        <p:spPr>
          <a:xfrm>
            <a:off x="323528" y="4797152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Signal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cross</a:t>
            </a:r>
            <a:r>
              <a:rPr lang="es-ES" dirty="0" smtClean="0"/>
              <a:t>-</a:t>
            </a:r>
            <a:r>
              <a:rPr lang="es-ES" dirty="0" err="1" smtClean="0"/>
              <a:t>sections</a:t>
            </a:r>
            <a:r>
              <a:rPr lang="es-ES" dirty="0" smtClean="0"/>
              <a:t> (</a:t>
            </a:r>
            <a:r>
              <a:rPr lang="es-ES" dirty="0" err="1" smtClean="0"/>
              <a:t>pb</a:t>
            </a:r>
            <a:r>
              <a:rPr lang="es-ES" dirty="0" smtClean="0"/>
              <a:t>) NLO </a:t>
            </a:r>
            <a:endParaRPr lang="en-US" dirty="0"/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4365104"/>
            <a:ext cx="2933700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Trigger</a:t>
            </a:r>
            <a:endParaRPr lang="en-US" dirty="0"/>
          </a:p>
        </p:txBody>
      </p:sp>
      <p:sp>
        <p:nvSpPr>
          <p:cNvPr id="7" name="Rectangle 77"/>
          <p:cNvSpPr>
            <a:spLocks noChangeArrowheads="1"/>
          </p:cNvSpPr>
          <p:nvPr/>
        </p:nvSpPr>
        <p:spPr bwMode="auto">
          <a:xfrm>
            <a:off x="323528" y="1268760"/>
            <a:ext cx="4680520" cy="4247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LHC </a:t>
            </a:r>
            <a:r>
              <a:rPr lang="es-ES" dirty="0" err="1" smtClean="0"/>
              <a:t>collisions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endParaRPr lang="es-ES" dirty="0" smtClean="0"/>
          </a:p>
          <a:p>
            <a:r>
              <a:rPr lang="es-ES" dirty="0" err="1" smtClean="0">
                <a:solidFill>
                  <a:schemeClr val="tx1"/>
                </a:solidFill>
              </a:rPr>
              <a:t>The</a:t>
            </a:r>
            <a:r>
              <a:rPr lang="es-ES" dirty="0" smtClean="0">
                <a:solidFill>
                  <a:schemeClr val="tx1"/>
                </a:solidFill>
              </a:rPr>
              <a:t> offline </a:t>
            </a:r>
            <a:r>
              <a:rPr lang="es-ES" dirty="0" err="1" smtClean="0">
                <a:solidFill>
                  <a:schemeClr val="tx1"/>
                </a:solidFill>
              </a:rPr>
              <a:t>system</a:t>
            </a:r>
            <a:r>
              <a:rPr lang="es-ES" dirty="0" smtClean="0">
                <a:solidFill>
                  <a:schemeClr val="tx1"/>
                </a:solidFill>
              </a:rPr>
              <a:t> can </a:t>
            </a:r>
            <a:r>
              <a:rPr lang="es-ES" dirty="0" err="1" smtClean="0">
                <a:solidFill>
                  <a:schemeClr val="tx1"/>
                </a:solidFill>
              </a:rPr>
              <a:t>only</a:t>
            </a:r>
            <a:r>
              <a:rPr lang="es-ES" dirty="0" smtClean="0">
                <a:solidFill>
                  <a:schemeClr val="tx1"/>
                </a:solidFill>
              </a:rPr>
              <a:t> record a </a:t>
            </a:r>
            <a:r>
              <a:rPr lang="es-ES" dirty="0" err="1" smtClean="0">
                <a:solidFill>
                  <a:schemeClr val="tx1"/>
                </a:solidFill>
              </a:rPr>
              <a:t>fraction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High</a:t>
            </a:r>
            <a:r>
              <a:rPr lang="es-ES" b="1" dirty="0" smtClean="0"/>
              <a:t> </a:t>
            </a:r>
            <a:r>
              <a:rPr lang="es-ES" b="1" dirty="0" err="1" smtClean="0"/>
              <a:t>Level</a:t>
            </a:r>
            <a:r>
              <a:rPr lang="es-ES" b="1" dirty="0" smtClean="0"/>
              <a:t> </a:t>
            </a:r>
            <a:r>
              <a:rPr lang="es-ES" b="1" dirty="0" err="1" smtClean="0"/>
              <a:t>Trigger</a:t>
            </a:r>
            <a:r>
              <a:rPr lang="es-ES" b="1" dirty="0" smtClean="0"/>
              <a:t> </a:t>
            </a:r>
            <a:r>
              <a:rPr lang="es-ES" dirty="0" smtClean="0"/>
              <a:t>(HLT)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designed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select</a:t>
            </a:r>
            <a:r>
              <a:rPr lang="es-ES" dirty="0" smtClean="0"/>
              <a:t> </a:t>
            </a:r>
            <a:r>
              <a:rPr lang="es-ES" dirty="0" err="1" smtClean="0"/>
              <a:t>potentially</a:t>
            </a:r>
            <a:r>
              <a:rPr lang="es-ES" dirty="0" smtClean="0"/>
              <a:t> </a:t>
            </a:r>
            <a:r>
              <a:rPr lang="es-ES" dirty="0" err="1" smtClean="0"/>
              <a:t>interesting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endParaRPr lang="es-ES" dirty="0" smtClean="0"/>
          </a:p>
          <a:p>
            <a:r>
              <a:rPr lang="en-US" dirty="0" smtClean="0"/>
              <a:t>Trigger paths are chosen</a:t>
            </a:r>
            <a:r>
              <a:rPr lang="es-ES" dirty="0" smtClean="0"/>
              <a:t> </a:t>
            </a:r>
            <a:r>
              <a:rPr lang="es-ES" dirty="0" err="1" smtClean="0"/>
              <a:t>according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n-US" dirty="0" smtClean="0"/>
              <a:t> </a:t>
            </a:r>
            <a:r>
              <a:rPr lang="en-US" dirty="0" smtClean="0"/>
              <a:t>the characteristics of the final states considered</a:t>
            </a:r>
          </a:p>
          <a:p>
            <a:endParaRPr lang="en-US" dirty="0" smtClean="0"/>
          </a:p>
          <a:p>
            <a:r>
              <a:rPr lang="en-US" dirty="0" smtClean="0"/>
              <a:t>The analysis makes use of </a:t>
            </a:r>
            <a:r>
              <a:rPr lang="en-US" b="1" dirty="0" err="1" smtClean="0"/>
              <a:t>Muon</a:t>
            </a:r>
            <a:r>
              <a:rPr lang="en-US" b="1" dirty="0" smtClean="0"/>
              <a:t> trigger paths</a:t>
            </a:r>
            <a:r>
              <a:rPr lang="en-US" dirty="0" smtClean="0"/>
              <a:t> to selects events with </a:t>
            </a:r>
            <a:r>
              <a:rPr lang="en-US" dirty="0" err="1" smtClean="0"/>
              <a:t>muons</a:t>
            </a:r>
            <a:r>
              <a:rPr lang="en-US" dirty="0" smtClean="0"/>
              <a:t> in the final state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→ 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accent1"/>
                </a:solidFill>
              </a:rPr>
              <a:t>HLTMu9</a:t>
            </a:r>
          </a:p>
          <a:p>
            <a:endParaRPr lang="es-ES" b="1" dirty="0" smtClean="0">
              <a:solidFill>
                <a:schemeClr val="accent1"/>
              </a:solidFill>
            </a:endParaRPr>
          </a:p>
          <a:p>
            <a:r>
              <a:rPr lang="en-GB" dirty="0" smtClean="0"/>
              <a:t>This defines the </a:t>
            </a:r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en-GB" dirty="0" smtClean="0"/>
              <a:t> in which the analysis will be performed in data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268760"/>
            <a:ext cx="398778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373216"/>
            <a:ext cx="5718847" cy="89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3933056"/>
            <a:ext cx="3084731" cy="92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6012160" y="5157192"/>
            <a:ext cx="2808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 smtClean="0"/>
              <a:t>Efficiency</a:t>
            </a:r>
            <a:r>
              <a:rPr lang="es-ES" sz="1600" dirty="0" smtClean="0"/>
              <a:t> </a:t>
            </a:r>
            <a:r>
              <a:rPr lang="es-ES" sz="1600" b="1" dirty="0" smtClean="0"/>
              <a:t>~99% </a:t>
            </a:r>
            <a:r>
              <a:rPr lang="es-ES" sz="1600" dirty="0" err="1" smtClean="0"/>
              <a:t>signal</a:t>
            </a:r>
            <a:r>
              <a:rPr lang="es-ES" sz="1600" dirty="0" smtClean="0"/>
              <a:t> and </a:t>
            </a:r>
            <a:r>
              <a:rPr lang="es-ES" sz="1600" dirty="0" err="1" smtClean="0"/>
              <a:t>backgrounds</a:t>
            </a:r>
            <a:r>
              <a:rPr lang="es-ES" sz="1600" dirty="0" smtClean="0"/>
              <a:t> </a:t>
            </a:r>
          </a:p>
          <a:p>
            <a:pPr algn="ctr"/>
            <a:r>
              <a:rPr lang="es-ES" sz="1600" dirty="0" smtClean="0"/>
              <a:t>(</a:t>
            </a:r>
            <a:r>
              <a:rPr lang="es-ES" sz="1600" dirty="0" err="1" smtClean="0"/>
              <a:t>w.r.t.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generated</a:t>
            </a:r>
            <a:r>
              <a:rPr lang="es-ES" sz="1600" dirty="0" smtClean="0"/>
              <a:t> </a:t>
            </a:r>
            <a:r>
              <a:rPr lang="es-ES" sz="1600" dirty="0" err="1" smtClean="0"/>
              <a:t>within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acceptance</a:t>
            </a:r>
            <a:r>
              <a:rPr lang="es-ES" sz="1600" dirty="0" smtClean="0"/>
              <a:t>) 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5652120" y="3573016"/>
            <a:ext cx="2912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 → WW → µ</a:t>
            </a:r>
            <a:r>
              <a:rPr lang="el-GR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νµν</a:t>
            </a:r>
            <a:r>
              <a:rPr lang="es-ES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ES" sz="16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sz="1600" b="1" baseline="-2500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s-ES" sz="1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130)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Muons</a:t>
            </a:r>
            <a:endParaRPr lang="en-US" dirty="0"/>
          </a:p>
        </p:txBody>
      </p:sp>
      <p:grpSp>
        <p:nvGrpSpPr>
          <p:cNvPr id="25" name="24 Grupo"/>
          <p:cNvGrpSpPr/>
          <p:nvPr/>
        </p:nvGrpSpPr>
        <p:grpSpPr>
          <a:xfrm>
            <a:off x="215006" y="1844824"/>
            <a:ext cx="8928994" cy="2520280"/>
            <a:chOff x="107502" y="2132856"/>
            <a:chExt cx="8928994" cy="2520280"/>
          </a:xfrm>
        </p:grpSpPr>
        <p:grpSp>
          <p:nvGrpSpPr>
            <p:cNvPr id="26" name="56 Grupo"/>
            <p:cNvGrpSpPr/>
            <p:nvPr/>
          </p:nvGrpSpPr>
          <p:grpSpPr>
            <a:xfrm>
              <a:off x="107502" y="2132856"/>
              <a:ext cx="8656254" cy="2520280"/>
              <a:chOff x="110662" y="2420888"/>
              <a:chExt cx="8580322" cy="2664296"/>
            </a:xfrm>
          </p:grpSpPr>
          <p:grpSp>
            <p:nvGrpSpPr>
              <p:cNvPr id="32" name="34 Grupo"/>
              <p:cNvGrpSpPr/>
              <p:nvPr/>
            </p:nvGrpSpPr>
            <p:grpSpPr>
              <a:xfrm>
                <a:off x="110662" y="2420888"/>
                <a:ext cx="6352495" cy="2664296"/>
                <a:chOff x="32322" y="2348880"/>
                <a:chExt cx="7746945" cy="3168352"/>
              </a:xfrm>
            </p:grpSpPr>
            <p:grpSp>
              <p:nvGrpSpPr>
                <p:cNvPr id="42" name="26 Grupo"/>
                <p:cNvGrpSpPr/>
                <p:nvPr/>
              </p:nvGrpSpPr>
              <p:grpSpPr>
                <a:xfrm>
                  <a:off x="899592" y="2348880"/>
                  <a:ext cx="6879675" cy="3168352"/>
                  <a:chOff x="1979712" y="2492896"/>
                  <a:chExt cx="5269538" cy="2646686"/>
                </a:xfrm>
              </p:grpSpPr>
              <p:pic>
                <p:nvPicPr>
                  <p:cNvPr id="45" name="44 Imagen" descr="CMS.png"/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1979712" y="2492896"/>
                    <a:ext cx="5148064" cy="2646686"/>
                  </a:xfrm>
                  <a:prstGeom prst="rect">
                    <a:avLst/>
                  </a:prstGeom>
                </p:spPr>
              </p:pic>
              <p:sp>
                <p:nvSpPr>
                  <p:cNvPr id="47" name="46 Rectángulo"/>
                  <p:cNvSpPr/>
                  <p:nvPr/>
                </p:nvSpPr>
                <p:spPr>
                  <a:xfrm>
                    <a:off x="2411760" y="3400331"/>
                    <a:ext cx="4837490" cy="680576"/>
                  </a:xfrm>
                  <a:prstGeom prst="rect">
                    <a:avLst/>
                  </a:prstGeom>
                  <a:noFill/>
                  <a:ln w="571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47 Rectángulo"/>
                  <p:cNvSpPr/>
                  <p:nvPr/>
                </p:nvSpPr>
                <p:spPr>
                  <a:xfrm>
                    <a:off x="2483768" y="3475951"/>
                    <a:ext cx="764511" cy="529337"/>
                  </a:xfrm>
                  <a:prstGeom prst="rect">
                    <a:avLst/>
                  </a:prstGeom>
                  <a:noFill/>
                  <a:ln w="571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48 Rectángulo"/>
                  <p:cNvSpPr/>
                  <p:nvPr/>
                </p:nvSpPr>
                <p:spPr>
                  <a:xfrm>
                    <a:off x="4788023" y="3475951"/>
                    <a:ext cx="2394555" cy="529337"/>
                  </a:xfrm>
                  <a:prstGeom prst="rect">
                    <a:avLst/>
                  </a:prstGeom>
                  <a:noFill/>
                  <a:ln w="381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43" name="42 Conector recto de flecha"/>
                <p:cNvCxnSpPr>
                  <a:stCxn id="48" idx="1"/>
                  <a:endCxn id="44" idx="2"/>
                </p:cNvCxnSpPr>
                <p:nvPr/>
              </p:nvCxnSpPr>
              <p:spPr>
                <a:xfrm rot="10800000">
                  <a:off x="913410" y="3317637"/>
                  <a:ext cx="644255" cy="524895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43 CuadroTexto"/>
                <p:cNvSpPr txBox="1"/>
                <p:nvPr/>
              </p:nvSpPr>
              <p:spPr>
                <a:xfrm>
                  <a:off x="32322" y="2892026"/>
                  <a:ext cx="1762175" cy="425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600" dirty="0" err="1" smtClean="0"/>
                    <a:t>Tracker</a:t>
                  </a:r>
                  <a:r>
                    <a:rPr lang="es-ES" sz="1600" dirty="0" smtClean="0"/>
                    <a:t> (</a:t>
                  </a:r>
                  <a:r>
                    <a:rPr lang="es-ES" sz="1600" dirty="0" err="1" smtClean="0"/>
                    <a:t>Track</a:t>
                  </a:r>
                  <a:r>
                    <a:rPr lang="es-ES" sz="1600" dirty="0" smtClean="0"/>
                    <a:t>)</a:t>
                  </a:r>
                  <a:endParaRPr lang="en-US" sz="1600" dirty="0"/>
                </a:p>
              </p:txBody>
            </p:sp>
          </p:grpSp>
          <p:cxnSp>
            <p:nvCxnSpPr>
              <p:cNvPr id="34" name="33 Conector recto de flecha"/>
              <p:cNvCxnSpPr>
                <a:stCxn id="49" idx="3"/>
                <a:endCxn id="37" idx="1"/>
              </p:cNvCxnSpPr>
              <p:nvPr/>
            </p:nvCxnSpPr>
            <p:spPr>
              <a:xfrm>
                <a:off x="6391781" y="3676913"/>
                <a:ext cx="571011" cy="64766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36 CuadroTexto"/>
              <p:cNvSpPr txBox="1"/>
              <p:nvPr/>
            </p:nvSpPr>
            <p:spPr>
              <a:xfrm>
                <a:off x="6962792" y="3562729"/>
                <a:ext cx="1728192" cy="35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/>
                  <a:t>Stand </a:t>
                </a:r>
                <a:r>
                  <a:rPr lang="es-ES" sz="1600" dirty="0" err="1" smtClean="0"/>
                  <a:t>alone</a:t>
                </a:r>
                <a:endParaRPr lang="en-US" sz="1600" dirty="0"/>
              </a:p>
            </p:txBody>
          </p:sp>
          <p:cxnSp>
            <p:nvCxnSpPr>
              <p:cNvPr id="38" name="37 Conector recto de flecha"/>
              <p:cNvCxnSpPr>
                <a:stCxn id="47" idx="2"/>
                <a:endCxn id="39" idx="1"/>
              </p:cNvCxnSpPr>
              <p:nvPr/>
            </p:nvCxnSpPr>
            <p:spPr>
              <a:xfrm rot="16200000" flipH="1">
                <a:off x="4896688" y="2996534"/>
                <a:ext cx="596596" cy="2642459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38 CuadroTexto"/>
              <p:cNvSpPr txBox="1"/>
              <p:nvPr/>
            </p:nvSpPr>
            <p:spPr>
              <a:xfrm>
                <a:off x="6516216" y="4437112"/>
                <a:ext cx="1728192" cy="357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600" dirty="0" smtClean="0"/>
                  <a:t>Global</a:t>
                </a:r>
                <a:endParaRPr lang="en-US" sz="1600" dirty="0"/>
              </a:p>
            </p:txBody>
          </p:sp>
        </p:grpSp>
        <p:sp>
          <p:nvSpPr>
            <p:cNvPr id="28" name="27 Rectángulo"/>
            <p:cNvSpPr/>
            <p:nvPr/>
          </p:nvSpPr>
          <p:spPr>
            <a:xfrm>
              <a:off x="6012160" y="3140968"/>
              <a:ext cx="360040" cy="288032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28 Conector recto de flecha"/>
            <p:cNvCxnSpPr>
              <a:stCxn id="28" idx="0"/>
              <a:endCxn id="30" idx="1"/>
            </p:cNvCxnSpPr>
            <p:nvPr/>
          </p:nvCxnSpPr>
          <p:spPr>
            <a:xfrm rot="5400000" flipH="1" flipV="1">
              <a:off x="6320372" y="2513076"/>
              <a:ext cx="499700" cy="756084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29 CuadroTexto"/>
            <p:cNvSpPr txBox="1"/>
            <p:nvPr/>
          </p:nvSpPr>
          <p:spPr>
            <a:xfrm>
              <a:off x="6948264" y="2348880"/>
              <a:ext cx="2088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 smtClean="0"/>
                <a:t>Local </a:t>
              </a:r>
              <a:r>
                <a:rPr lang="es-ES" sz="1600" dirty="0" err="1" smtClean="0"/>
                <a:t>Reconstruction</a:t>
              </a:r>
              <a:endParaRPr lang="es-ES" sz="1600" dirty="0" smtClean="0"/>
            </a:p>
            <a:p>
              <a:r>
                <a:rPr lang="es-ES" sz="1600" dirty="0" smtClean="0"/>
                <a:t>(hits, </a:t>
              </a:r>
              <a:r>
                <a:rPr lang="es-ES" sz="1600" dirty="0" err="1" smtClean="0"/>
                <a:t>segments</a:t>
              </a:r>
              <a:r>
                <a:rPr lang="es-ES" sz="1600" dirty="0" smtClean="0"/>
                <a:t>)</a:t>
              </a:r>
              <a:endParaRPr lang="en-US" sz="1600" dirty="0"/>
            </a:p>
          </p:txBody>
        </p:sp>
      </p:grpSp>
      <p:sp>
        <p:nvSpPr>
          <p:cNvPr id="50" name="49 Rectángulo"/>
          <p:cNvSpPr/>
          <p:nvPr/>
        </p:nvSpPr>
        <p:spPr>
          <a:xfrm>
            <a:off x="395536" y="1196752"/>
            <a:ext cx="8424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design</a:t>
            </a:r>
            <a:r>
              <a:rPr lang="es-ES" b="1" dirty="0" smtClean="0"/>
              <a:t> of CMS </a:t>
            </a:r>
            <a:r>
              <a:rPr lang="es-ES" b="1" dirty="0" err="1" smtClean="0"/>
              <a:t>is</a:t>
            </a:r>
            <a:r>
              <a:rPr lang="es-ES" b="1" dirty="0" smtClean="0"/>
              <a:t> </a:t>
            </a:r>
            <a:r>
              <a:rPr lang="es-ES" b="1" dirty="0" err="1" smtClean="0"/>
              <a:t>optimized</a:t>
            </a:r>
            <a:r>
              <a:rPr lang="es-ES" b="1" dirty="0" smtClean="0"/>
              <a:t> </a:t>
            </a:r>
            <a:r>
              <a:rPr lang="es-ES" b="1" dirty="0" err="1" smtClean="0"/>
              <a:t>for</a:t>
            </a:r>
            <a:r>
              <a:rPr lang="es-ES" b="1" dirty="0" smtClean="0"/>
              <a:t> </a:t>
            </a:r>
            <a:r>
              <a:rPr lang="es-ES" b="1" dirty="0" err="1" smtClean="0"/>
              <a:t>muons</a:t>
            </a:r>
            <a:endParaRPr lang="en-US" dirty="0" smtClean="0"/>
          </a:p>
          <a:p>
            <a:r>
              <a:rPr lang="en-US" dirty="0" smtClean="0"/>
              <a:t>They are reconstructed combines </a:t>
            </a:r>
            <a:r>
              <a:rPr lang="en-US" dirty="0" err="1" smtClean="0"/>
              <a:t>imformation</a:t>
            </a:r>
            <a:r>
              <a:rPr lang="en-US" dirty="0" smtClean="0"/>
              <a:t> from the </a:t>
            </a:r>
            <a:r>
              <a:rPr lang="en-US" b="1" dirty="0" smtClean="0">
                <a:solidFill>
                  <a:schemeClr val="accent2"/>
                </a:solidFill>
              </a:rPr>
              <a:t>tracker, </a:t>
            </a:r>
            <a:r>
              <a:rPr lang="en-US" b="1" dirty="0" err="1" smtClean="0">
                <a:solidFill>
                  <a:schemeClr val="accent2"/>
                </a:solidFill>
              </a:rPr>
              <a:t>Muon</a:t>
            </a:r>
            <a:r>
              <a:rPr lang="en-US" b="1" dirty="0" smtClean="0">
                <a:solidFill>
                  <a:schemeClr val="accent2"/>
                </a:solidFill>
              </a:rPr>
              <a:t> System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calorimeter </a:t>
            </a:r>
            <a:r>
              <a:rPr lang="en-US" dirty="0" smtClean="0"/>
              <a:t>information</a:t>
            </a:r>
          </a:p>
        </p:txBody>
      </p:sp>
      <p:sp>
        <p:nvSpPr>
          <p:cNvPr id="52" name="51 Rectángulo"/>
          <p:cNvSpPr/>
          <p:nvPr/>
        </p:nvSpPr>
        <p:spPr>
          <a:xfrm>
            <a:off x="467544" y="4293096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 in: </a:t>
            </a:r>
            <a:r>
              <a:rPr lang="en-US" dirty="0" smtClean="0"/>
              <a:t>hits and segments in the </a:t>
            </a:r>
            <a:r>
              <a:rPr lang="en-US" dirty="0" err="1" smtClean="0"/>
              <a:t>muon</a:t>
            </a:r>
            <a:r>
              <a:rPr lang="en-US" dirty="0" smtClean="0"/>
              <a:t> system (Stand alone </a:t>
            </a:r>
            <a:r>
              <a:rPr lang="en-US" dirty="0" err="1" smtClean="0"/>
              <a:t>Muon</a:t>
            </a:r>
            <a:r>
              <a:rPr lang="en-US" dirty="0" smtClean="0"/>
              <a:t>) with matched with a track in the tracker system </a:t>
            </a:r>
          </a:p>
          <a:p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 alone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 tracker Track = Global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out:  </a:t>
            </a:r>
            <a:r>
              <a:rPr lang="en-US" dirty="0" smtClean="0"/>
              <a:t>tracker tracks (Track) compatible with the segments in the </a:t>
            </a:r>
            <a:r>
              <a:rPr lang="en-US" dirty="0" err="1" smtClean="0"/>
              <a:t>muon</a:t>
            </a:r>
            <a:r>
              <a:rPr lang="en-US" dirty="0" smtClean="0"/>
              <a:t> system</a:t>
            </a:r>
          </a:p>
          <a:p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Tracker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Muon</a:t>
            </a:r>
            <a:endParaRPr lang="en-US" dirty="0" smtClean="0"/>
          </a:p>
          <a:p>
            <a:r>
              <a:rPr lang="en-US" dirty="0" smtClean="0"/>
              <a:t>Three final </a:t>
            </a:r>
            <a:r>
              <a:rPr lang="en-US" dirty="0" err="1" smtClean="0"/>
              <a:t>muon</a:t>
            </a:r>
            <a:r>
              <a:rPr lang="en-US" dirty="0" smtClean="0"/>
              <a:t> collections: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Tracker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Standalone and Global (+ </a:t>
            </a:r>
            <a:r>
              <a:rPr lang="en-U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Muons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22" name="2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3" name="2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Rebeca González Suárez, 9/9/2010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Jets</a:t>
            </a:r>
            <a:endParaRPr lang="en-U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95536" y="1268760"/>
            <a:ext cx="8568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Jets are used to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reconstruct the original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hadronic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content </a:t>
            </a:r>
            <a:r>
              <a:rPr lang="en-US" dirty="0" smtClean="0"/>
              <a:t>of the event</a:t>
            </a:r>
          </a:p>
          <a:p>
            <a:r>
              <a:rPr lang="en-US" dirty="0" smtClean="0"/>
              <a:t>Several Jet Types are available in CMS with the possibility of  using not only the calorimeters but all the detector:</a:t>
            </a:r>
          </a:p>
        </p:txBody>
      </p:sp>
      <p:sp>
        <p:nvSpPr>
          <p:cNvPr id="23" name="22 Rectángulo"/>
          <p:cNvSpPr/>
          <p:nvPr/>
        </p:nvSpPr>
        <p:spPr>
          <a:xfrm>
            <a:off x="1547664" y="2348880"/>
            <a:ext cx="25202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Calorimeter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Jets </a:t>
            </a:r>
          </a:p>
          <a:p>
            <a:r>
              <a:rPr lang="es-ES" b="1" dirty="0" smtClean="0"/>
              <a:t>(</a:t>
            </a:r>
            <a:r>
              <a:rPr lang="es-ES" b="1" dirty="0" err="1" smtClean="0"/>
              <a:t>CaloJets</a:t>
            </a:r>
            <a:r>
              <a:rPr lang="es-ES" b="1" dirty="0" smtClean="0"/>
              <a:t>)</a:t>
            </a:r>
          </a:p>
          <a:p>
            <a:r>
              <a:rPr lang="en-US" dirty="0" smtClean="0"/>
              <a:t>Jets clustered from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ECAL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HCAL</a:t>
            </a:r>
          </a:p>
          <a:p>
            <a:r>
              <a:rPr lang="en-US" dirty="0" smtClean="0"/>
              <a:t>deposits (</a:t>
            </a:r>
            <a:r>
              <a:rPr lang="en-US" dirty="0" err="1" smtClean="0"/>
              <a:t>Calo</a:t>
            </a:r>
            <a:r>
              <a:rPr lang="en-US" dirty="0" smtClean="0"/>
              <a:t> Towers)</a:t>
            </a:r>
            <a:endParaRPr lang="en-US" dirty="0"/>
          </a:p>
        </p:txBody>
      </p:sp>
      <p:sp>
        <p:nvSpPr>
          <p:cNvPr id="24" name="23 Rectángulo"/>
          <p:cNvSpPr/>
          <p:nvPr/>
        </p:nvSpPr>
        <p:spPr>
          <a:xfrm>
            <a:off x="4499992" y="2401217"/>
            <a:ext cx="2520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Particle</a:t>
            </a:r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  <a:r>
              <a:rPr lang="es-E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Jets </a:t>
            </a:r>
          </a:p>
          <a:p>
            <a:r>
              <a:rPr lang="es-ES" b="1" dirty="0" smtClean="0"/>
              <a:t>(PF Jets)</a:t>
            </a:r>
          </a:p>
          <a:p>
            <a:r>
              <a:rPr lang="en-US" dirty="0" smtClean="0"/>
              <a:t>coming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Particle Flow </a:t>
            </a:r>
            <a:r>
              <a:rPr lang="en-US" dirty="0" smtClean="0"/>
              <a:t>candidates</a:t>
            </a:r>
            <a:endParaRPr lang="en-US" dirty="0"/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936104" cy="194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683568" y="5576870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916832"/>
            <a:ext cx="1662311" cy="24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27 CuadroTexto"/>
          <p:cNvSpPr txBox="1"/>
          <p:nvPr/>
        </p:nvSpPr>
        <p:spPr>
          <a:xfrm>
            <a:off x="395536" y="4293096"/>
            <a:ext cx="36003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Tracker</a:t>
            </a:r>
            <a:r>
              <a:rPr lang="es-E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Jets</a:t>
            </a:r>
          </a:p>
          <a:p>
            <a:r>
              <a:rPr lang="es-ES" b="1" dirty="0" smtClean="0"/>
              <a:t>(</a:t>
            </a:r>
            <a:r>
              <a:rPr lang="es-ES" b="1" dirty="0" err="1" smtClean="0"/>
              <a:t>Track</a:t>
            </a:r>
            <a:r>
              <a:rPr lang="es-ES" b="1" dirty="0" smtClean="0"/>
              <a:t> Jets)</a:t>
            </a:r>
          </a:p>
          <a:p>
            <a:r>
              <a:rPr lang="en-US" dirty="0" smtClean="0"/>
              <a:t>Jet reconstruction performed using only charged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Tracker tracks</a:t>
            </a:r>
            <a:r>
              <a:rPr lang="en-US" dirty="0" smtClean="0"/>
              <a:t>, independent</a:t>
            </a:r>
          </a:p>
          <a:p>
            <a:r>
              <a:rPr lang="en-US" dirty="0" smtClean="0"/>
              <a:t>from calorimetric measurements</a:t>
            </a:r>
            <a:endParaRPr lang="en-US" dirty="0"/>
          </a:p>
        </p:txBody>
      </p:sp>
      <p:sp>
        <p:nvSpPr>
          <p:cNvPr id="29" name="28 CuadroTexto"/>
          <p:cNvSpPr txBox="1"/>
          <p:nvPr/>
        </p:nvSpPr>
        <p:spPr>
          <a:xfrm>
            <a:off x="4572000" y="4077072"/>
            <a:ext cx="410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Jets plus </a:t>
            </a:r>
            <a:r>
              <a:rPr lang="es-E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Tracks</a:t>
            </a:r>
            <a:endParaRPr lang="es-ES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b="1" dirty="0" smtClean="0"/>
              <a:t>(JPT Jets)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Covers the space between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Calo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Track Jets </a:t>
            </a:r>
            <a:r>
              <a:rPr lang="en-US" dirty="0" smtClean="0"/>
              <a:t>providing energy corrections to calorimeter jets using tracks.  Replace calorimeter single particle response with tracker response</a:t>
            </a:r>
            <a:endParaRPr lang="en-US" dirty="0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Rectángulo"/>
          <p:cNvSpPr/>
          <p:nvPr/>
        </p:nvSpPr>
        <p:spPr>
          <a:xfrm>
            <a:off x="251520" y="4653136"/>
            <a:ext cx="8712968" cy="1656184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Jets (II)</a:t>
            </a:r>
            <a:endParaRPr lang="en-US" dirty="0"/>
          </a:p>
        </p:txBody>
      </p:sp>
      <p:sp>
        <p:nvSpPr>
          <p:cNvPr id="11" name="10 Rectángulo"/>
          <p:cNvSpPr/>
          <p:nvPr/>
        </p:nvSpPr>
        <p:spPr>
          <a:xfrm>
            <a:off x="251520" y="3284984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Calorimeter response to particles: not linear</a:t>
            </a:r>
          </a:p>
          <a:p>
            <a:r>
              <a:rPr lang="en-US" dirty="0" smtClean="0"/>
              <a:t>From the measured jet energy to true particle/</a:t>
            </a:r>
            <a:r>
              <a:rPr lang="en-US" dirty="0" err="1" smtClean="0"/>
              <a:t>parton</a:t>
            </a:r>
            <a:r>
              <a:rPr lang="en-US" dirty="0" smtClean="0"/>
              <a:t> energy</a:t>
            </a:r>
          </a:p>
          <a:p>
            <a:r>
              <a:rPr lang="en-US" dirty="0" smtClean="0"/>
              <a:t>Set of jet corrections for proper mapping of the measured jet energy deposition  Factorized with different correction levels:</a:t>
            </a:r>
            <a:endParaRPr lang="en-US" dirty="0"/>
          </a:p>
        </p:txBody>
      </p:sp>
      <p:sp>
        <p:nvSpPr>
          <p:cNvPr id="15" name="14 Rectángulo"/>
          <p:cNvSpPr/>
          <p:nvPr/>
        </p:nvSpPr>
        <p:spPr>
          <a:xfrm>
            <a:off x="251520" y="4653136"/>
            <a:ext cx="388843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Jet corrections:</a:t>
            </a:r>
          </a:p>
          <a:p>
            <a:r>
              <a:rPr lang="en-US" sz="1400" dirty="0" smtClean="0"/>
              <a:t>• </a:t>
            </a:r>
            <a:r>
              <a:rPr lang="en-US" sz="1400" i="1" dirty="0" smtClean="0"/>
              <a:t>Relative scale (L2)</a:t>
            </a:r>
          </a:p>
          <a:p>
            <a:r>
              <a:rPr lang="en-US" sz="1400" dirty="0" smtClean="0"/>
              <a:t>– Makes response flat versus eta</a:t>
            </a:r>
          </a:p>
          <a:p>
            <a:r>
              <a:rPr lang="en-US" sz="1400" dirty="0" smtClean="0"/>
              <a:t>– Use central jet/forward jet balancing</a:t>
            </a:r>
          </a:p>
          <a:p>
            <a:r>
              <a:rPr lang="en-US" sz="1400" dirty="0" smtClean="0"/>
              <a:t>• </a:t>
            </a:r>
            <a:r>
              <a:rPr lang="en-US" sz="1400" i="1" dirty="0" smtClean="0"/>
              <a:t>Absolute scale (L3)</a:t>
            </a:r>
          </a:p>
          <a:p>
            <a:r>
              <a:rPr lang="en-US" sz="1400" dirty="0" smtClean="0"/>
              <a:t>– Makes response flat versus </a:t>
            </a:r>
            <a:r>
              <a:rPr lang="en-US" sz="1400" dirty="0" err="1" smtClean="0"/>
              <a:t>pT</a:t>
            </a:r>
            <a:endParaRPr lang="en-US" sz="1400" dirty="0" smtClean="0"/>
          </a:p>
          <a:p>
            <a:r>
              <a:rPr lang="en-US" sz="1400" dirty="0" smtClean="0"/>
              <a:t>– Use Z/gamma + jet balancing</a:t>
            </a:r>
            <a:endParaRPr lang="en-US" sz="1400" dirty="0"/>
          </a:p>
        </p:txBody>
      </p:sp>
      <p:sp>
        <p:nvSpPr>
          <p:cNvPr id="16" name="15 Rectángulo"/>
          <p:cNvSpPr/>
          <p:nvPr/>
        </p:nvSpPr>
        <p:spPr>
          <a:xfrm>
            <a:off x="4283968" y="486916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• </a:t>
            </a:r>
            <a:r>
              <a:rPr lang="en-US" sz="1400" i="1" dirty="0" smtClean="0"/>
              <a:t>EMF corrections</a:t>
            </a:r>
          </a:p>
          <a:p>
            <a:r>
              <a:rPr lang="en-US" sz="1400" dirty="0" smtClean="0"/>
              <a:t>– Makes response flat versus EM fraction</a:t>
            </a:r>
          </a:p>
          <a:p>
            <a:r>
              <a:rPr lang="en-US" sz="1400" dirty="0" smtClean="0"/>
              <a:t>• </a:t>
            </a:r>
            <a:r>
              <a:rPr lang="en-US" sz="1400" i="1" dirty="0" smtClean="0"/>
              <a:t>Flavor corrections</a:t>
            </a:r>
          </a:p>
          <a:p>
            <a:r>
              <a:rPr lang="en-US" sz="1400" dirty="0" smtClean="0"/>
              <a:t>– Residual correction for </a:t>
            </a:r>
            <a:r>
              <a:rPr lang="en-US" sz="1400" dirty="0" err="1" smtClean="0"/>
              <a:t>uds</a:t>
            </a:r>
            <a:r>
              <a:rPr lang="en-US" sz="1400" dirty="0" smtClean="0"/>
              <a:t>, c, b, and gluon jets</a:t>
            </a:r>
          </a:p>
          <a:p>
            <a:r>
              <a:rPr lang="en-US" sz="1400" dirty="0" smtClean="0"/>
              <a:t>• </a:t>
            </a:r>
            <a:r>
              <a:rPr lang="en-US" sz="1400" i="1" dirty="0" smtClean="0"/>
              <a:t>Parton-jet corrections</a:t>
            </a:r>
          </a:p>
          <a:p>
            <a:r>
              <a:rPr lang="en-US" sz="1400" dirty="0" smtClean="0"/>
              <a:t>– Makes response equal to </a:t>
            </a:r>
            <a:r>
              <a:rPr lang="en-US" sz="1400" dirty="0" err="1" smtClean="0"/>
              <a:t>parton</a:t>
            </a:r>
            <a:r>
              <a:rPr lang="en-US" sz="1400" dirty="0" smtClean="0"/>
              <a:t> energy</a:t>
            </a:r>
            <a:endParaRPr lang="en-US" sz="1400" dirty="0"/>
          </a:p>
        </p:txBody>
      </p:sp>
      <p:sp>
        <p:nvSpPr>
          <p:cNvPr id="18" name="17 Rectángulo"/>
          <p:cNvSpPr/>
          <p:nvPr/>
        </p:nvSpPr>
        <p:spPr>
          <a:xfrm>
            <a:off x="2915816" y="1556792"/>
            <a:ext cx="60486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available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 </a:t>
            </a:r>
            <a:r>
              <a:rPr lang="es-E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</a:t>
            </a:r>
            <a:r>
              <a:rPr lang="es-E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r>
              <a:rPr lang="es-ES" dirty="0" smtClean="0"/>
              <a:t>:</a:t>
            </a:r>
          </a:p>
          <a:p>
            <a:r>
              <a:rPr lang="es-ES" dirty="0" smtClean="0"/>
              <a:t>- </a:t>
            </a:r>
            <a:r>
              <a:rPr lang="en-US" dirty="0" smtClean="0"/>
              <a:t>Midpoint,  Iterative and Seedless Infrared Safe Cone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kT</a:t>
            </a:r>
            <a:r>
              <a:rPr lang="en-US" dirty="0" smtClean="0"/>
              <a:t> and Anti-</a:t>
            </a:r>
            <a:r>
              <a:rPr lang="en-US" dirty="0" err="1" smtClean="0"/>
              <a:t>kT</a:t>
            </a:r>
            <a:r>
              <a:rPr lang="en-US" dirty="0" smtClean="0"/>
              <a:t> algorithms</a:t>
            </a:r>
          </a:p>
          <a:p>
            <a:r>
              <a:rPr lang="en-US" dirty="0" smtClean="0"/>
              <a:t>Default Jet Clustering Algorithm :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Anti-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D=0.5</a:t>
            </a:r>
          </a:p>
          <a:p>
            <a:r>
              <a:rPr lang="en-US" dirty="0" smtClean="0"/>
              <a:t>(infrared and collinear safe)</a:t>
            </a:r>
          </a:p>
        </p:txBody>
      </p:sp>
      <p:sp>
        <p:nvSpPr>
          <p:cNvPr id="19" name="18 Rectángulo"/>
          <p:cNvSpPr/>
          <p:nvPr/>
        </p:nvSpPr>
        <p:spPr>
          <a:xfrm>
            <a:off x="6732240" y="4725144"/>
            <a:ext cx="2124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Optional corrections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2123728" y="4725144"/>
            <a:ext cx="1998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Default corrections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237626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3" name="1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Missing</a:t>
            </a:r>
            <a:r>
              <a:rPr lang="es-ES" dirty="0" smtClean="0"/>
              <a:t> </a:t>
            </a:r>
            <a:r>
              <a:rPr lang="es-ES" dirty="0" err="1" smtClean="0"/>
              <a:t>Transverse</a:t>
            </a:r>
            <a:r>
              <a:rPr lang="es-ES" dirty="0" smtClean="0"/>
              <a:t> </a:t>
            </a:r>
            <a:r>
              <a:rPr lang="es-ES" dirty="0" err="1" smtClean="0"/>
              <a:t>Energy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50137"/>
          <a:stretch>
            <a:fillRect/>
          </a:stretch>
        </p:blipFill>
        <p:spPr bwMode="auto">
          <a:xfrm>
            <a:off x="6444208" y="3933056"/>
            <a:ext cx="2699792" cy="237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r="50760"/>
          <a:stretch>
            <a:fillRect/>
          </a:stretch>
        </p:blipFill>
        <p:spPr bwMode="auto">
          <a:xfrm>
            <a:off x="3707904" y="2060848"/>
            <a:ext cx="2519883" cy="232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323528" y="1196752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Presence of ‘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invisible</a:t>
            </a:r>
            <a:r>
              <a:rPr lang="en-US" dirty="0" smtClean="0"/>
              <a:t>’ particles </a:t>
            </a:r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dirty="0" smtClean="0"/>
              <a:t>momentum imbalance in the transverse plane</a:t>
            </a:r>
          </a:p>
          <a:p>
            <a:r>
              <a:rPr lang="en-US" dirty="0" smtClean="0"/>
              <a:t>There are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several methods to estimate the Missing E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in CMS:</a:t>
            </a:r>
          </a:p>
        </p:txBody>
      </p:sp>
      <p:sp>
        <p:nvSpPr>
          <p:cNvPr id="14" name="13 Rectángulo"/>
          <p:cNvSpPr/>
          <p:nvPr/>
        </p:nvSpPr>
        <p:spPr>
          <a:xfrm>
            <a:off x="323528" y="2204864"/>
            <a:ext cx="3600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calorimeter 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CaloMET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Transverse vector sum  over energy deposits in uncorrected Calorimeter Towers</a:t>
            </a:r>
          </a:p>
          <a:p>
            <a:r>
              <a:rPr lang="en-US" dirty="0" smtClean="0"/>
              <a:t>ECAL and HCAL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Track-corrected 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tcMET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Improves resolution and tails</a:t>
            </a:r>
          </a:p>
          <a:p>
            <a:r>
              <a:rPr lang="en-US" dirty="0" smtClean="0"/>
              <a:t>Replaces the expected energy deposition in the Calorimeters of all well reconstructed tracks by their momentum in the Tracker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6444208" y="2348880"/>
            <a:ext cx="230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ea typeface="Arial Unicode MS"/>
                <a:cs typeface="Arial Unicode MS"/>
              </a:rPr>
              <a:t>← Higgs to WW to 2 </a:t>
            </a:r>
            <a:r>
              <a:rPr lang="en-US" sz="1600" dirty="0" err="1" smtClean="0">
                <a:ea typeface="Arial Unicode MS"/>
                <a:cs typeface="Arial Unicode MS"/>
              </a:rPr>
              <a:t>muons</a:t>
            </a:r>
            <a:r>
              <a:rPr lang="en-US" sz="1600" dirty="0" smtClean="0">
                <a:ea typeface="Arial Unicode MS"/>
                <a:cs typeface="Arial Unicode MS"/>
              </a:rPr>
              <a:t> and 2 neutrinos (signal)  and </a:t>
            </a:r>
            <a:r>
              <a:rPr lang="en-US" sz="1600" dirty="0" err="1" smtClean="0">
                <a:ea typeface="Arial Unicode MS"/>
                <a:cs typeface="Arial Unicode MS"/>
              </a:rPr>
              <a:t>Z+jets</a:t>
            </a:r>
            <a:r>
              <a:rPr lang="en-US" sz="1600" dirty="0" smtClean="0">
                <a:ea typeface="Arial Unicode MS"/>
                <a:cs typeface="Arial Unicode MS"/>
              </a:rPr>
              <a:t> going to 2 </a:t>
            </a:r>
            <a:r>
              <a:rPr lang="en-US" sz="1600" dirty="0" err="1" smtClean="0">
                <a:ea typeface="Arial Unicode MS"/>
                <a:cs typeface="Arial Unicode MS"/>
              </a:rPr>
              <a:t>muons</a:t>
            </a:r>
            <a:r>
              <a:rPr lang="en-US" sz="1600" dirty="0" smtClean="0">
                <a:ea typeface="Arial Unicode MS"/>
                <a:cs typeface="Arial Unicode MS"/>
              </a:rPr>
              <a:t> ↓</a:t>
            </a:r>
            <a:endParaRPr lang="en-US" sz="1600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7" name="16 Rectángulo"/>
          <p:cNvSpPr/>
          <p:nvPr/>
        </p:nvSpPr>
        <p:spPr>
          <a:xfrm>
            <a:off x="3851920" y="4653136"/>
            <a:ext cx="22322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Particle Flow </a:t>
            </a:r>
            <a:r>
              <a:rPr lang="en-US" b="1" dirty="0" smtClean="0"/>
              <a:t>(PFMET)</a:t>
            </a:r>
          </a:p>
          <a:p>
            <a:r>
              <a:rPr lang="es-ES" dirty="0" err="1" smtClean="0"/>
              <a:t>Estimated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Particle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r>
              <a:rPr lang="es-ES" dirty="0" smtClean="0"/>
              <a:t> </a:t>
            </a:r>
            <a:r>
              <a:rPr lang="es-ES" dirty="0" err="1" smtClean="0"/>
              <a:t>algorithm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endParaRPr lang="en-US" dirty="0"/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V="1">
            <a:off x="2843808" y="2276872"/>
            <a:ext cx="1008112" cy="36004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600"/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>
            <a:off x="251520" y="2348880"/>
            <a:ext cx="2520280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s-ES" sz="1600" dirty="0" err="1" smtClean="0"/>
              <a:t>Skimming</a:t>
            </a:r>
            <a:r>
              <a:rPr lang="es-ES" sz="1600" dirty="0" smtClean="0"/>
              <a:t> / Pre-</a:t>
            </a:r>
            <a:r>
              <a:rPr lang="es-ES" sz="1600" dirty="0" err="1" smtClean="0"/>
              <a:t>selection</a:t>
            </a:r>
            <a:endParaRPr lang="es-ES" sz="1600" dirty="0" smtClean="0"/>
          </a:p>
          <a:p>
            <a:pPr algn="ctr"/>
            <a:r>
              <a:rPr lang="es-ES" sz="1600" dirty="0" err="1" smtClean="0"/>
              <a:t>To</a:t>
            </a:r>
            <a:r>
              <a:rPr lang="es-ES" sz="1600" dirty="0" smtClean="0"/>
              <a:t> reduce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size</a:t>
            </a:r>
            <a:r>
              <a:rPr lang="es-ES" sz="1600" dirty="0" smtClean="0"/>
              <a:t> of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dataset</a:t>
            </a:r>
            <a:endParaRPr lang="es-ES" sz="1600" dirty="0"/>
          </a:p>
        </p:txBody>
      </p:sp>
      <p:graphicFrame>
        <p:nvGraphicFramePr>
          <p:cNvPr id="21" name="20 Diagrama"/>
          <p:cNvGraphicFramePr/>
          <p:nvPr/>
        </p:nvGraphicFramePr>
        <p:xfrm>
          <a:off x="4067944" y="1772816"/>
          <a:ext cx="14401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21 CuadroTexto"/>
          <p:cNvSpPr txBox="1"/>
          <p:nvPr/>
        </p:nvSpPr>
        <p:spPr>
          <a:xfrm>
            <a:off x="2267744" y="1196752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HLT </a:t>
            </a:r>
            <a:r>
              <a:rPr lang="es-ES" sz="1600" dirty="0" err="1" smtClean="0"/>
              <a:t>paths</a:t>
            </a:r>
            <a:r>
              <a:rPr lang="es-ES" sz="1600" dirty="0" smtClean="0"/>
              <a:t>/</a:t>
            </a:r>
            <a:r>
              <a:rPr lang="es-ES" sz="1600" dirty="0" err="1" smtClean="0"/>
              <a:t>inital</a:t>
            </a:r>
            <a:r>
              <a:rPr lang="es-ES" sz="1600" dirty="0" smtClean="0"/>
              <a:t> </a:t>
            </a:r>
            <a:r>
              <a:rPr lang="es-ES" sz="1600" dirty="0" err="1" smtClean="0"/>
              <a:t>Dataset</a:t>
            </a:r>
            <a:endParaRPr lang="es-ES" sz="1600" dirty="0" smtClean="0"/>
          </a:p>
          <a:p>
            <a:r>
              <a:rPr lang="es-ES" sz="1600" dirty="0" err="1" smtClean="0"/>
              <a:t>Select</a:t>
            </a:r>
            <a:r>
              <a:rPr lang="es-ES" sz="1600" dirty="0" smtClean="0"/>
              <a:t> </a:t>
            </a:r>
            <a:r>
              <a:rPr lang="es-ES" sz="1600" dirty="0" err="1" smtClean="0"/>
              <a:t>potentially</a:t>
            </a:r>
            <a:r>
              <a:rPr lang="es-ES" sz="1600" dirty="0" smtClean="0"/>
              <a:t> </a:t>
            </a:r>
            <a:r>
              <a:rPr lang="es-ES" sz="1600" dirty="0" err="1" smtClean="0"/>
              <a:t>interesting</a:t>
            </a:r>
            <a:r>
              <a:rPr lang="es-ES" sz="1600" dirty="0" smtClean="0"/>
              <a:t> </a:t>
            </a:r>
            <a:r>
              <a:rPr lang="es-ES" sz="1600" dirty="0" err="1" smtClean="0"/>
              <a:t>events</a:t>
            </a:r>
            <a:endParaRPr lang="en-US" sz="160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652120" y="1844824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Select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muons</a:t>
            </a:r>
            <a:r>
              <a:rPr lang="es-ES" dirty="0" smtClean="0"/>
              <a:t> </a:t>
            </a:r>
            <a:r>
              <a:rPr lang="es-ES" dirty="0" err="1" smtClean="0"/>
              <a:t>coming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decay</a:t>
            </a:r>
            <a:r>
              <a:rPr lang="es-ES" dirty="0" smtClean="0"/>
              <a:t> of a W </a:t>
            </a:r>
            <a:r>
              <a:rPr lang="es-ES" dirty="0" err="1" smtClean="0"/>
              <a:t>boson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24" name="23 CuadroTexto"/>
          <p:cNvSpPr txBox="1"/>
          <p:nvPr/>
        </p:nvSpPr>
        <p:spPr>
          <a:xfrm>
            <a:off x="5652120" y="328498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Veto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jets</a:t>
            </a:r>
          </a:p>
          <a:p>
            <a:r>
              <a:rPr lang="es-ES" dirty="0" err="1" smtClean="0"/>
              <a:t>Additional</a:t>
            </a:r>
            <a:r>
              <a:rPr lang="es-ES" dirty="0" smtClean="0"/>
              <a:t> jet </a:t>
            </a:r>
            <a:r>
              <a:rPr lang="es-ES" dirty="0" err="1" smtClean="0"/>
              <a:t>requirements</a:t>
            </a:r>
            <a:r>
              <a:rPr lang="es-ES" dirty="0" smtClean="0"/>
              <a:t> (</a:t>
            </a:r>
            <a:r>
              <a:rPr lang="es-ES" dirty="0" err="1" smtClean="0"/>
              <a:t>e.g.</a:t>
            </a:r>
            <a:r>
              <a:rPr lang="es-ES" dirty="0" smtClean="0"/>
              <a:t> </a:t>
            </a:r>
            <a:r>
              <a:rPr lang="es-ES" dirty="0" err="1" smtClean="0"/>
              <a:t>track</a:t>
            </a:r>
            <a:r>
              <a:rPr lang="es-ES" dirty="0" smtClean="0"/>
              <a:t> </a:t>
            </a:r>
            <a:r>
              <a:rPr lang="es-ES" dirty="0" err="1" smtClean="0"/>
              <a:t>info</a:t>
            </a:r>
            <a:r>
              <a:rPr lang="es-ES" dirty="0" smtClean="0"/>
              <a:t>, b-</a:t>
            </a:r>
            <a:r>
              <a:rPr lang="es-ES" dirty="0" err="1" smtClean="0"/>
              <a:t>tagging</a:t>
            </a:r>
            <a:r>
              <a:rPr lang="es-ES" dirty="0" smtClean="0"/>
              <a:t>)</a:t>
            </a:r>
            <a:endParaRPr lang="en-US" dirty="0"/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 flipH="1">
            <a:off x="2411760" y="4509120"/>
            <a:ext cx="1656184" cy="504056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600"/>
          </a:p>
        </p:txBody>
      </p:sp>
      <p:grpSp>
        <p:nvGrpSpPr>
          <p:cNvPr id="31" name="30 Grupo"/>
          <p:cNvGrpSpPr/>
          <p:nvPr/>
        </p:nvGrpSpPr>
        <p:grpSpPr>
          <a:xfrm>
            <a:off x="971600" y="4653136"/>
            <a:ext cx="1328737" cy="738187"/>
            <a:chOff x="199727" y="3323828"/>
            <a:chExt cx="1328737" cy="738187"/>
          </a:xfrm>
        </p:grpSpPr>
        <p:sp>
          <p:nvSpPr>
            <p:cNvPr id="37" name="36 Rectángulo redondeado"/>
            <p:cNvSpPr/>
            <p:nvPr/>
          </p:nvSpPr>
          <p:spPr>
            <a:xfrm>
              <a:off x="199727" y="3323828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37 Rectángulo"/>
            <p:cNvSpPr/>
            <p:nvPr/>
          </p:nvSpPr>
          <p:spPr>
            <a:xfrm>
              <a:off x="221348" y="3345449"/>
              <a:ext cx="1285495" cy="694945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kern="1200" dirty="0" err="1" smtClean="0">
                  <a:solidFill>
                    <a:schemeClr val="accent1">
                      <a:lumMod val="75000"/>
                    </a:schemeClr>
                  </a:solidFill>
                </a:rPr>
                <a:t>Advanced</a:t>
              </a:r>
              <a:r>
                <a:rPr lang="es-ES" kern="1200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kern="1200" dirty="0" err="1" smtClean="0">
                  <a:solidFill>
                    <a:schemeClr val="accent1">
                      <a:lumMod val="75000"/>
                    </a:schemeClr>
                  </a:solidFill>
                </a:rPr>
                <a:t>techniques</a:t>
              </a:r>
              <a:endParaRPr lang="es-ES" kern="1200" dirty="0" smtClean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9" name="38 CuadroTexto"/>
          <p:cNvSpPr txBox="1"/>
          <p:nvPr/>
        </p:nvSpPr>
        <p:spPr>
          <a:xfrm>
            <a:off x="5724128" y="4797152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Final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sequential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endParaRPr lang="es-ES" dirty="0" smtClean="0"/>
          </a:p>
          <a:p>
            <a:r>
              <a:rPr lang="es-ES" b="1" dirty="0" err="1" smtClean="0">
                <a:solidFill>
                  <a:schemeClr val="bg2">
                    <a:lumMod val="25000"/>
                  </a:schemeClr>
                </a:solidFill>
              </a:rPr>
              <a:t>Counting</a:t>
            </a:r>
            <a:r>
              <a:rPr lang="es-ES" b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2">
                    <a:lumMod val="25000"/>
                  </a:schemeClr>
                </a:solidFill>
              </a:rPr>
              <a:t>Experiment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611560" y="544522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Multidimensional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</a:rPr>
              <a:t>methods</a:t>
            </a:r>
            <a:endParaRPr lang="es-E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s-ES" dirty="0" smtClean="0">
                <a:solidFill>
                  <a:schemeClr val="accent1">
                    <a:lumMod val="75000"/>
                  </a:schemeClr>
                </a:solidFill>
              </a:rPr>
              <a:t>(NN, BDT)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grpSp>
        <p:nvGrpSpPr>
          <p:cNvPr id="25" name="24 Grupo"/>
          <p:cNvGrpSpPr/>
          <p:nvPr/>
        </p:nvGrpSpPr>
        <p:grpSpPr>
          <a:xfrm>
            <a:off x="611560" y="1196752"/>
            <a:ext cx="1584175" cy="720080"/>
            <a:chOff x="55711" y="1984"/>
            <a:chExt cx="1328737" cy="738187"/>
          </a:xfrm>
        </p:grpSpPr>
        <p:sp>
          <p:nvSpPr>
            <p:cNvPr id="30" name="29 Rectángulo redondeado"/>
            <p:cNvSpPr/>
            <p:nvPr/>
          </p:nvSpPr>
          <p:spPr>
            <a:xfrm>
              <a:off x="55711" y="1984"/>
              <a:ext cx="1328737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31 Rectángulo"/>
            <p:cNvSpPr/>
            <p:nvPr/>
          </p:nvSpPr>
          <p:spPr>
            <a:xfrm>
              <a:off x="77332" y="23605"/>
              <a:ext cx="1285495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900" kern="1200" dirty="0" err="1" smtClean="0"/>
                <a:t>Trigger</a:t>
              </a:r>
              <a:endParaRPr lang="es-ES" sz="1900" kern="1200" dirty="0" smtClean="0"/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1187624" y="1988840"/>
            <a:ext cx="332184" cy="276820"/>
            <a:chOff x="553987" y="786308"/>
            <a:chExt cx="332184" cy="276820"/>
          </a:xfrm>
        </p:grpSpPr>
        <p:sp>
          <p:nvSpPr>
            <p:cNvPr id="27" name="26 Flecha derecha"/>
            <p:cNvSpPr/>
            <p:nvPr/>
          </p:nvSpPr>
          <p:spPr>
            <a:xfrm rot="5400000">
              <a:off x="581669" y="758626"/>
              <a:ext cx="276820" cy="332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lecha derecha 6"/>
            <p:cNvSpPr/>
            <p:nvPr/>
          </p:nvSpPr>
          <p:spPr>
            <a:xfrm>
              <a:off x="620424" y="786308"/>
              <a:ext cx="199310" cy="1937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400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Outline</a:t>
            </a:r>
            <a:r>
              <a:rPr lang="es-ES" dirty="0" smtClean="0"/>
              <a:t> 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412776"/>
            <a:ext cx="8229600" cy="4608512"/>
          </a:xfrm>
        </p:spPr>
        <p:txBody>
          <a:bodyPr>
            <a:normAutofit fontScale="92500" lnSpcReduction="1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Standard </a:t>
            </a:r>
            <a:r>
              <a:rPr lang="es-ES" dirty="0" err="1" smtClean="0"/>
              <a:t>Model</a:t>
            </a:r>
            <a:endParaRPr lang="es-ES" dirty="0" smtClean="0"/>
          </a:p>
          <a:p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Boson</a:t>
            </a:r>
            <a:endParaRPr lang="es-ES" dirty="0" smtClean="0"/>
          </a:p>
          <a:p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Hadron</a:t>
            </a:r>
            <a:r>
              <a:rPr lang="es-ES" dirty="0" smtClean="0"/>
              <a:t> </a:t>
            </a:r>
            <a:r>
              <a:rPr lang="es-ES" dirty="0" err="1" smtClean="0"/>
              <a:t>Collider</a:t>
            </a:r>
            <a:endParaRPr lang="es-ES" dirty="0" smtClean="0"/>
          </a:p>
          <a:p>
            <a:r>
              <a:rPr lang="es-ES" dirty="0" smtClean="0"/>
              <a:t>CMS </a:t>
            </a:r>
            <a:r>
              <a:rPr lang="es-ES" dirty="0" err="1" smtClean="0"/>
              <a:t>experiment</a:t>
            </a:r>
            <a:endParaRPr lang="es-ES" dirty="0" smtClean="0"/>
          </a:p>
          <a:p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Strategy</a:t>
            </a:r>
            <a:endParaRPr lang="es-ES" dirty="0" smtClean="0"/>
          </a:p>
          <a:p>
            <a:r>
              <a:rPr lang="es-ES" dirty="0" err="1" smtClean="0"/>
              <a:t>Physical</a:t>
            </a:r>
            <a:r>
              <a:rPr lang="es-ES" dirty="0" smtClean="0"/>
              <a:t> Observables</a:t>
            </a:r>
          </a:p>
          <a:p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Flow</a:t>
            </a:r>
            <a:endParaRPr lang="es-ES" dirty="0" smtClean="0"/>
          </a:p>
          <a:p>
            <a:r>
              <a:rPr lang="es-ES" dirty="0" err="1" smtClean="0"/>
              <a:t>Methods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estimate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data</a:t>
            </a:r>
          </a:p>
          <a:p>
            <a:r>
              <a:rPr lang="es-ES" dirty="0" err="1" smtClean="0"/>
              <a:t>Systematics</a:t>
            </a:r>
            <a:endParaRPr lang="es-ES" dirty="0" smtClean="0"/>
          </a:p>
          <a:p>
            <a:r>
              <a:rPr lang="es-ES" dirty="0" err="1" smtClean="0"/>
              <a:t>Results</a:t>
            </a:r>
            <a:endParaRPr lang="es-ES" dirty="0" smtClean="0"/>
          </a:p>
          <a:p>
            <a:r>
              <a:rPr lang="es-ES" dirty="0" err="1" smtClean="0"/>
              <a:t>Conclusions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75 Imagen" descr="MuStation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6256" y="4221088"/>
            <a:ext cx="1817287" cy="202301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Muon </a:t>
            </a:r>
            <a:r>
              <a:rPr lang="es-ES" dirty="0" err="1" smtClean="0"/>
              <a:t>Selection</a:t>
            </a: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467544" y="126876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Muon</a:t>
            </a:r>
            <a:r>
              <a:rPr lang="en-US" dirty="0" smtClean="0"/>
              <a:t> </a:t>
            </a:r>
            <a:r>
              <a:rPr lang="en-US" dirty="0" smtClean="0"/>
              <a:t>identification </a:t>
            </a:r>
            <a:r>
              <a:rPr lang="en-US" b="1" dirty="0" smtClean="0">
                <a:solidFill>
                  <a:schemeClr val="tx2"/>
                </a:solidFill>
              </a:rPr>
              <a:t>different algorithms </a:t>
            </a:r>
            <a:r>
              <a:rPr lang="en-US" b="1" dirty="0" smtClean="0"/>
              <a:t>and working points </a:t>
            </a:r>
            <a:r>
              <a:rPr lang="en-US" dirty="0" smtClean="0"/>
              <a:t>are available</a:t>
            </a:r>
          </a:p>
          <a:p>
            <a:r>
              <a:rPr lang="es-ES" dirty="0" err="1" smtClean="0"/>
              <a:t>Events</a:t>
            </a:r>
            <a:r>
              <a:rPr lang="es-ES" dirty="0" smtClean="0"/>
              <a:t> are 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reconstructed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Muons</a:t>
            </a:r>
            <a:r>
              <a:rPr lang="es-ES" dirty="0" smtClean="0"/>
              <a:t>: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3995936" y="2060848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acceptance</a:t>
            </a:r>
            <a:r>
              <a:rPr lang="es-ES" dirty="0" smtClean="0"/>
              <a:t>: 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|</a:t>
            </a:r>
            <a:r>
              <a:rPr lang="el-G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&lt; 2.4</a:t>
            </a:r>
            <a:r>
              <a:rPr lang="es-ES" dirty="0" smtClean="0"/>
              <a:t>, and at </a:t>
            </a:r>
            <a:r>
              <a:rPr lang="es-ES" dirty="0" err="1" smtClean="0"/>
              <a:t>least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of </a:t>
            </a:r>
            <a:r>
              <a:rPr lang="es-ES" dirty="0" err="1" smtClean="0"/>
              <a:t>them</a:t>
            </a:r>
            <a:r>
              <a:rPr lang="es-ES" dirty="0" smtClean="0"/>
              <a:t> in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l-G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&lt; 2.1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39552" y="4437112"/>
            <a:ext cx="464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s-ES" dirty="0" err="1" smtClean="0"/>
              <a:t>Carrying</a:t>
            </a:r>
            <a:r>
              <a:rPr lang="es-ES" dirty="0" smtClean="0"/>
              <a:t> </a:t>
            </a:r>
            <a:r>
              <a:rPr lang="es-ES" dirty="0" err="1" smtClean="0"/>
              <a:t>significant</a:t>
            </a:r>
            <a:r>
              <a:rPr lang="es-ES" dirty="0" smtClean="0"/>
              <a:t> </a:t>
            </a:r>
            <a:r>
              <a:rPr lang="es-ES" dirty="0" err="1" smtClean="0"/>
              <a:t>Transverse</a:t>
            </a:r>
            <a:r>
              <a:rPr lang="es-ES" dirty="0" smtClean="0"/>
              <a:t> </a:t>
            </a:r>
            <a:r>
              <a:rPr lang="es-ES" dirty="0" err="1" smtClean="0"/>
              <a:t>momentum</a:t>
            </a:r>
            <a:r>
              <a:rPr lang="es-ES" dirty="0" smtClean="0"/>
              <a:t>: 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P</a:t>
            </a:r>
            <a:r>
              <a:rPr lang="es-E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10, 20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/c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5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1" name="6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539552" y="5229200"/>
            <a:ext cx="513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s-ES" dirty="0" err="1" smtClean="0"/>
              <a:t>Reconstructed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: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Global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3 Rectángulo"/>
          <p:cNvSpPr/>
          <p:nvPr/>
        </p:nvSpPr>
        <p:spPr>
          <a:xfrm>
            <a:off x="5472608" y="4293096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060848"/>
            <a:ext cx="341993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54 Rectángulo"/>
          <p:cNvSpPr/>
          <p:nvPr/>
        </p:nvSpPr>
        <p:spPr>
          <a:xfrm>
            <a:off x="3995936" y="3356992"/>
            <a:ext cx="3851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Resistive Plate Chambers (</a:t>
            </a:r>
            <a:r>
              <a:rPr lang="en-U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RPC</a:t>
            </a:r>
            <a:r>
              <a:rPr lang="en-US" sz="1600" i="1" dirty="0" smtClean="0"/>
              <a:t>) cover </a:t>
            </a:r>
            <a:r>
              <a:rPr lang="en-US" sz="1600" i="1" dirty="0" err="1" smtClean="0"/>
              <a:t>ing</a:t>
            </a:r>
            <a:r>
              <a:rPr lang="en-US" sz="1600" i="1" dirty="0" smtClean="0"/>
              <a:t> </a:t>
            </a:r>
            <a:r>
              <a:rPr lang="en-US" sz="1600" i="1" dirty="0" smtClean="0"/>
              <a:t>both barrel and </a:t>
            </a:r>
            <a:r>
              <a:rPr lang="en-US" sz="1600" i="1" dirty="0" err="1" smtClean="0"/>
              <a:t>endcaps</a:t>
            </a:r>
            <a:r>
              <a:rPr lang="en-US" sz="1600" i="1" dirty="0" smtClean="0"/>
              <a:t> up to </a:t>
            </a:r>
            <a:r>
              <a:rPr lang="es-ES" sz="16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l-GR" sz="16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</a:t>
            </a:r>
            <a:r>
              <a:rPr lang="es-ES" sz="1600" b="1" i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&lt; 2.1 </a:t>
            </a:r>
            <a:r>
              <a:rPr lang="es-ES" sz="1600" i="1" dirty="0" smtClean="0"/>
              <a:t>Muon </a:t>
            </a:r>
            <a:r>
              <a:rPr lang="es-ES" sz="1600" i="1" dirty="0" err="1" smtClean="0"/>
              <a:t>system</a:t>
            </a:r>
            <a:r>
              <a:rPr lang="es-ES" sz="1600" i="1" dirty="0" smtClean="0"/>
              <a:t> up </a:t>
            </a:r>
            <a:r>
              <a:rPr lang="es-ES" sz="1600" i="1" dirty="0" err="1" smtClean="0"/>
              <a:t>to</a:t>
            </a:r>
            <a:r>
              <a:rPr lang="es-ES" sz="1600" i="1" dirty="0" smtClean="0"/>
              <a:t> </a:t>
            </a:r>
            <a:r>
              <a:rPr lang="es-E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l-GR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</a:t>
            </a:r>
            <a:r>
              <a:rPr lang="es-ES" sz="16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&lt; 2.4 </a:t>
            </a:r>
            <a:endParaRPr lang="en-US" sz="16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212976"/>
            <a:ext cx="4149469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Muon </a:t>
            </a:r>
            <a:r>
              <a:rPr lang="es-ES" dirty="0" err="1" smtClean="0"/>
              <a:t>Selection</a:t>
            </a:r>
            <a:r>
              <a:rPr lang="es-ES" dirty="0" smtClean="0"/>
              <a:t> II</a:t>
            </a:r>
            <a:endParaRPr lang="en-US" dirty="0"/>
          </a:p>
        </p:txBody>
      </p:sp>
      <p:sp>
        <p:nvSpPr>
          <p:cNvPr id="60" name="5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1" name="6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3" name="12 CuadroTexto"/>
          <p:cNvSpPr txBox="1"/>
          <p:nvPr/>
        </p:nvSpPr>
        <p:spPr>
          <a:xfrm>
            <a:off x="467544" y="1268760"/>
            <a:ext cx="3120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following</a:t>
            </a:r>
            <a:r>
              <a:rPr lang="es-ES" dirty="0" smtClean="0"/>
              <a:t>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r>
              <a:rPr lang="es-ES" dirty="0" smtClean="0"/>
              <a:t>:</a:t>
            </a:r>
            <a:endParaRPr lang="en-U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39552" y="1628800"/>
            <a:ext cx="409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-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ormalized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l-G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χ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of the Global fit  &lt; 10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755576" y="5085184"/>
            <a:ext cx="573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Number of valid hits used for the silicon fit:  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Nhits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10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2051720" y="1988840"/>
            <a:ext cx="44644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i="1" dirty="0" smtClean="0"/>
              <a:t>P</a:t>
            </a:r>
            <a:r>
              <a:rPr lang="en-US" sz="1600" i="1" dirty="0" err="1" smtClean="0"/>
              <a:t>owerful</a:t>
            </a:r>
            <a:r>
              <a:rPr lang="en-US" sz="1600" i="1" dirty="0" smtClean="0"/>
              <a:t> to reject both decays in flight and punch through, the cut is implemented in the software of CMS in the category: </a:t>
            </a:r>
            <a:r>
              <a:rPr lang="es-ES" sz="1600" b="1" i="1" dirty="0" err="1" smtClean="0"/>
              <a:t>GlobalMuonPromptTight</a:t>
            </a:r>
            <a:endParaRPr lang="en-US" sz="1600" b="1" i="1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1196752"/>
            <a:ext cx="206810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35 Rectángulo"/>
          <p:cNvSpPr/>
          <p:nvPr/>
        </p:nvSpPr>
        <p:spPr>
          <a:xfrm>
            <a:off x="4427984" y="3789040"/>
            <a:ext cx="360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Efficient for prompt </a:t>
            </a:r>
            <a:r>
              <a:rPr lang="en-US" sz="1600" i="1" dirty="0" err="1" smtClean="0"/>
              <a:t>muons</a:t>
            </a:r>
            <a:r>
              <a:rPr lang="en-US" sz="1600" i="1" dirty="0" smtClean="0"/>
              <a:t>, rejects decays in-flight and </a:t>
            </a:r>
            <a:r>
              <a:rPr lang="en-US" sz="1600" i="1" dirty="0" err="1" smtClean="0"/>
              <a:t>muons</a:t>
            </a:r>
            <a:r>
              <a:rPr lang="en-US" sz="1600" i="1" dirty="0" smtClean="0"/>
              <a:t> from b and c-quark decays </a:t>
            </a:r>
            <a:endParaRPr lang="en-US" sz="1600" i="1" dirty="0"/>
          </a:p>
        </p:txBody>
      </p:sp>
      <p:sp>
        <p:nvSpPr>
          <p:cNvPr id="15" name="14 CuadroTexto"/>
          <p:cNvSpPr txBox="1"/>
          <p:nvPr/>
        </p:nvSpPr>
        <p:spPr>
          <a:xfrm>
            <a:off x="4355976" y="314096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s-ES" dirty="0" err="1" smtClean="0"/>
              <a:t>Impact</a:t>
            </a:r>
            <a:r>
              <a:rPr lang="es-ES" dirty="0" smtClean="0"/>
              <a:t> </a:t>
            </a:r>
            <a:r>
              <a:rPr lang="es-ES" dirty="0" err="1" smtClean="0"/>
              <a:t>Paramenter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and </a:t>
            </a:r>
            <a:r>
              <a:rPr lang="es-ES" dirty="0" err="1" smtClean="0"/>
              <a:t>significance</a:t>
            </a:r>
            <a:r>
              <a:rPr lang="es-ES" dirty="0" smtClean="0"/>
              <a:t>: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|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d0| &lt; 2mm</a:t>
            </a:r>
            <a:r>
              <a:rPr lang="en-US" dirty="0" smtClean="0"/>
              <a:t>,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|d0| / </a:t>
            </a:r>
            <a:r>
              <a:rPr lang="el-G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σ</a:t>
            </a:r>
            <a:r>
              <a:rPr lang="es-E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d0 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&lt; 3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4365104"/>
            <a:ext cx="2088232" cy="1943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42 Rectángulo"/>
          <p:cNvSpPr/>
          <p:nvPr/>
        </p:nvSpPr>
        <p:spPr>
          <a:xfrm>
            <a:off x="3851920" y="5589240"/>
            <a:ext cx="2916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 smtClean="0"/>
              <a:t>Mainly against </a:t>
            </a:r>
            <a:r>
              <a:rPr lang="en-US" sz="1600" i="1" dirty="0" err="1" smtClean="0"/>
              <a:t>muon</a:t>
            </a:r>
            <a:r>
              <a:rPr lang="en-US" sz="1600" i="1" dirty="0" smtClean="0"/>
              <a:t> produced in the decay of </a:t>
            </a:r>
            <a:r>
              <a:rPr lang="en-US" sz="1600" i="1" dirty="0" err="1" smtClean="0"/>
              <a:t>pions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kaons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Muon </a:t>
            </a:r>
            <a:r>
              <a:rPr lang="es-ES" dirty="0" err="1" smtClean="0"/>
              <a:t>Isolation</a:t>
            </a:r>
            <a:endParaRPr 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3068960"/>
            <a:ext cx="23526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916832"/>
            <a:ext cx="2160240" cy="192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4005064"/>
            <a:ext cx="5152133" cy="228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20 Rectángulo"/>
          <p:cNvSpPr/>
          <p:nvPr/>
        </p:nvSpPr>
        <p:spPr>
          <a:xfrm>
            <a:off x="467544" y="1196752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isolation is key to reject background, </a:t>
            </a:r>
            <a:r>
              <a:rPr lang="en-US" dirty="0" err="1" smtClean="0"/>
              <a:t>Muons</a:t>
            </a:r>
            <a:r>
              <a:rPr lang="en-US" dirty="0" smtClean="0"/>
              <a:t> coming from signal are expected to be isolated</a:t>
            </a:r>
            <a:endParaRPr lang="en-U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2483768" y="198884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isolation</a:t>
            </a:r>
            <a:r>
              <a:rPr lang="es-ES" dirty="0" smtClean="0"/>
              <a:t> variable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build</a:t>
            </a:r>
            <a:r>
              <a:rPr lang="es-ES" dirty="0" smtClean="0"/>
              <a:t> in a </a:t>
            </a:r>
            <a:r>
              <a:rPr lang="es-ES" dirty="0" err="1" smtClean="0"/>
              <a:t>cone</a:t>
            </a:r>
            <a:r>
              <a:rPr lang="es-ES" dirty="0" smtClean="0"/>
              <a:t> of </a:t>
            </a:r>
            <a:r>
              <a:rPr lang="el-GR" dirty="0" smtClean="0"/>
              <a:t>Δ</a:t>
            </a:r>
            <a:r>
              <a:rPr lang="es-ES" dirty="0" smtClean="0"/>
              <a:t>R = 0.3</a:t>
            </a:r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3356992"/>
            <a:ext cx="1224136" cy="263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28 Grupo"/>
          <p:cNvGrpSpPr/>
          <p:nvPr/>
        </p:nvGrpSpPr>
        <p:grpSpPr>
          <a:xfrm>
            <a:off x="2915816" y="2492896"/>
            <a:ext cx="3240360" cy="504056"/>
            <a:chOff x="2915816" y="2132856"/>
            <a:chExt cx="3240360" cy="504056"/>
          </a:xfrm>
        </p:grpSpPr>
        <p:sp>
          <p:nvSpPr>
            <p:cNvPr id="16" name="15 Rectángulo"/>
            <p:cNvSpPr/>
            <p:nvPr/>
          </p:nvSpPr>
          <p:spPr>
            <a:xfrm>
              <a:off x="2915816" y="2132856"/>
              <a:ext cx="3240360" cy="5040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2987824" y="2204864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Iso</a:t>
              </a:r>
              <a:r>
                <a:rPr lang="es-E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= </a:t>
              </a:r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SumP</a:t>
              </a:r>
              <a:r>
                <a:rPr lang="es-ES" b="1" baseline="-25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s-E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+ </a:t>
              </a:r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hadE</a:t>
              </a:r>
              <a:r>
                <a:rPr lang="es-ES" b="1" baseline="-25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r>
                <a:rPr lang="es-E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+ </a:t>
              </a:r>
              <a:r>
                <a:rPr lang="es-ES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emE</a:t>
              </a:r>
              <a:r>
                <a:rPr lang="es-ES" b="1" baseline="-25000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endParaRPr lang="en-US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2492896"/>
            <a:ext cx="21240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25 CuadroTexto"/>
          <p:cNvSpPr txBox="1"/>
          <p:nvPr/>
        </p:nvSpPr>
        <p:spPr>
          <a:xfrm>
            <a:off x="1619672" y="3717032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/>
                <a:ea typeface="Arial Unicode MS"/>
                <a:cs typeface="Arial Unicode MS"/>
              </a:rPr>
              <a:t>→</a:t>
            </a:r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WW*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4644008" y="3717032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QCD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27 Rectángulo"/>
          <p:cNvSpPr/>
          <p:nvPr/>
        </p:nvSpPr>
        <p:spPr>
          <a:xfrm>
            <a:off x="5364088" y="4077072"/>
            <a:ext cx="35283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Iso</a:t>
            </a:r>
            <a:r>
              <a:rPr lang="en-US" b="1" dirty="0" smtClean="0"/>
              <a:t>/P</a:t>
            </a:r>
            <a:r>
              <a:rPr lang="en-US" b="1" baseline="-25000" dirty="0" smtClean="0"/>
              <a:t>T</a:t>
            </a:r>
            <a:r>
              <a:rPr lang="en-US" dirty="0" smtClean="0"/>
              <a:t> gives  a better performance for low P</a:t>
            </a:r>
            <a:r>
              <a:rPr lang="en-US" baseline="-25000" dirty="0" smtClean="0"/>
              <a:t>T</a:t>
            </a:r>
            <a:r>
              <a:rPr lang="en-US" dirty="0" smtClean="0"/>
              <a:t> </a:t>
            </a:r>
            <a:r>
              <a:rPr lang="en-US" dirty="0" err="1" smtClean="0"/>
              <a:t>muons</a:t>
            </a:r>
            <a:endParaRPr lang="en-US" dirty="0" smtClean="0"/>
          </a:p>
          <a:p>
            <a:r>
              <a:rPr lang="en-US" dirty="0" smtClean="0"/>
              <a:t>A cut on </a:t>
            </a:r>
            <a:r>
              <a:rPr lang="en-US" b="1" dirty="0" smtClean="0"/>
              <a:t>absolute isolation </a:t>
            </a:r>
            <a:r>
              <a:rPr lang="en-US" dirty="0" smtClean="0"/>
              <a:t>is imposed at higher P</a:t>
            </a:r>
            <a:r>
              <a:rPr lang="en-US" baseline="-25000" dirty="0" smtClean="0"/>
              <a:t>T</a:t>
            </a:r>
          </a:p>
          <a:p>
            <a:endParaRPr lang="en-US" dirty="0" smtClean="0"/>
          </a:p>
          <a:p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isolation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line)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against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QCD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" name="1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1619672" y="4941168"/>
            <a:ext cx="3816424" cy="1224136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b="2703"/>
          <a:stretch>
            <a:fillRect/>
          </a:stretch>
        </p:blipFill>
        <p:spPr bwMode="auto">
          <a:xfrm>
            <a:off x="5868144" y="3429000"/>
            <a:ext cx="280831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Central Jet Veto</a:t>
            </a:r>
            <a:endParaRPr lang="en-US" dirty="0"/>
          </a:p>
        </p:txBody>
      </p:sp>
      <p:sp>
        <p:nvSpPr>
          <p:cNvPr id="17" name="16 Rectángulo"/>
          <p:cNvSpPr/>
          <p:nvPr/>
        </p:nvSpPr>
        <p:spPr>
          <a:xfrm>
            <a:off x="395536" y="1196752"/>
            <a:ext cx="813690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→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ν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background has a high inclusive production cross-section compared with  the </a:t>
            </a:r>
            <a:r>
              <a:rPr lang="en-US" dirty="0" smtClean="0"/>
              <a:t>signal</a:t>
            </a:r>
            <a:endParaRPr lang="es-ES" dirty="0" smtClean="0"/>
          </a:p>
          <a:p>
            <a:r>
              <a:rPr lang="en-US" dirty="0" smtClean="0"/>
              <a:t>The LHC is a top-factory, </a:t>
            </a:r>
            <a:r>
              <a:rPr lang="es-ES" b="1" dirty="0" smtClean="0"/>
              <a:t>@14 </a:t>
            </a:r>
            <a:r>
              <a:rPr lang="es-ES" b="1" dirty="0" err="1" smtClean="0"/>
              <a:t>TeV</a:t>
            </a:r>
            <a:r>
              <a:rPr lang="es-ES" b="1" dirty="0" smtClean="0"/>
              <a:t>: </a:t>
            </a:r>
            <a:r>
              <a:rPr lang="es-ES" dirty="0" smtClean="0"/>
              <a:t>O</a:t>
            </a:r>
            <a:r>
              <a:rPr lang="en-US" dirty="0" smtClean="0"/>
              <a:t>n the order of 840 </a:t>
            </a:r>
            <a:r>
              <a:rPr lang="en-US" dirty="0" err="1" smtClean="0"/>
              <a:t>tt</a:t>
            </a:r>
            <a:r>
              <a:rPr lang="en-US" dirty="0" smtClean="0"/>
              <a:t> will be produced for each </a:t>
            </a:r>
            <a:r>
              <a:rPr lang="en-US" dirty="0" err="1" smtClean="0"/>
              <a:t>pb</a:t>
            </a:r>
            <a:r>
              <a:rPr lang="en-US" dirty="0" smtClean="0"/>
              <a:t> </a:t>
            </a:r>
            <a:r>
              <a:rPr lang="en-US" baseline="30000" dirty="0" smtClean="0"/>
              <a:t>-1</a:t>
            </a:r>
            <a:r>
              <a:rPr lang="en-US" dirty="0" smtClean="0"/>
              <a:t> of luminosity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tt</a:t>
            </a:r>
            <a:r>
              <a:rPr lang="en-US" dirty="0" smtClean="0"/>
              <a:t> events are characterized by the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hadronic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activity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/>
              <a:t>The kinematics of the </a:t>
            </a:r>
            <a:r>
              <a:rPr lang="en-US" dirty="0" err="1" smtClean="0"/>
              <a:t>tt</a:t>
            </a:r>
            <a:r>
              <a:rPr lang="en-US" dirty="0" smtClean="0"/>
              <a:t> processes slightly favors central jets, effect more pronounced at low centre of mass (CM) energy</a:t>
            </a:r>
          </a:p>
          <a:p>
            <a:endParaRPr lang="en-US" dirty="0" smtClean="0"/>
          </a:p>
          <a:p>
            <a:r>
              <a:rPr lang="en-US" dirty="0" smtClean="0"/>
              <a:t>To reduce this background in the analysis </a:t>
            </a:r>
          </a:p>
          <a:p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Events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central jets are vetoed</a:t>
            </a:r>
          </a:p>
          <a:p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dirty="0" smtClean="0"/>
              <a:t>Jets </a:t>
            </a:r>
            <a:r>
              <a:rPr lang="es-ES" dirty="0" err="1" smtClean="0"/>
              <a:t>considered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Central Jet Veto (CJV):</a:t>
            </a:r>
          </a:p>
        </p:txBody>
      </p:sp>
      <p:sp>
        <p:nvSpPr>
          <p:cNvPr id="21" name="20 Rectángulo"/>
          <p:cNvSpPr/>
          <p:nvPr/>
        </p:nvSpPr>
        <p:spPr>
          <a:xfrm>
            <a:off x="1619672" y="4941168"/>
            <a:ext cx="38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Anti-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kT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CaloJet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with a size of 0.5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L2 + L3 corrected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l-G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 2.5</a:t>
            </a:r>
          </a:p>
          <a:p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n-US" b="1" baseline="-25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corrected &gt; 30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2132856"/>
            <a:ext cx="243031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Strategies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 b="4253"/>
          <a:stretch>
            <a:fillRect/>
          </a:stretch>
        </p:blipFill>
        <p:spPr bwMode="auto">
          <a:xfrm>
            <a:off x="251520" y="3717032"/>
            <a:ext cx="266429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323528" y="119675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After</a:t>
            </a:r>
            <a:r>
              <a:rPr lang="es-ES" dirty="0" smtClean="0"/>
              <a:t> CJV, 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b-quarks </a:t>
            </a:r>
            <a:r>
              <a:rPr lang="es-ES" dirty="0" err="1" smtClean="0"/>
              <a:t>remain</a:t>
            </a:r>
            <a:r>
              <a:rPr lang="es-ES" dirty="0" smtClean="0"/>
              <a:t> in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(Monte-Carlo </a:t>
            </a:r>
            <a:r>
              <a:rPr lang="es-ES" dirty="0" err="1" smtClean="0"/>
              <a:t>truth</a:t>
            </a:r>
            <a:r>
              <a:rPr lang="es-ES" dirty="0" smtClean="0"/>
              <a:t>) 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Calorimetric Jets </a:t>
            </a:r>
            <a:r>
              <a:rPr lang="en-US" dirty="0" smtClean="0"/>
              <a:t>performance </a:t>
            </a:r>
            <a:r>
              <a:rPr lang="en-US" dirty="0" smtClean="0">
                <a:ea typeface="Arial Unicode MS"/>
                <a:cs typeface="Arial Unicode MS"/>
              </a:rPr>
              <a:t>can be improved using info from the rest of </a:t>
            </a:r>
            <a:r>
              <a:rPr lang="en-US" dirty="0" smtClean="0">
                <a:ea typeface="Arial Unicode MS"/>
                <a:cs typeface="Arial Unicode MS"/>
              </a:rPr>
              <a:t>detectors</a:t>
            </a:r>
            <a:endParaRPr lang="en-US" dirty="0" smtClean="0">
              <a:ea typeface="Arial Unicode MS"/>
              <a:cs typeface="Arial Unicode MS"/>
            </a:endParaRPr>
          </a:p>
          <a:p>
            <a:r>
              <a:rPr lang="en-US" dirty="0" smtClean="0">
                <a:ea typeface="Arial Unicode MS"/>
                <a:cs typeface="Arial Unicode MS"/>
              </a:rPr>
              <a:t>U</a:t>
            </a:r>
            <a:r>
              <a:rPr lang="en-US" dirty="0" smtClean="0"/>
              <a:t>se of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JPT / Particle Flow </a:t>
            </a:r>
            <a:r>
              <a:rPr lang="en-US" dirty="0" smtClean="0"/>
              <a:t>Jets: </a:t>
            </a:r>
            <a:r>
              <a:rPr lang="en-US" dirty="0" smtClean="0"/>
              <a:t>needs re-optimization 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95536" y="2636912"/>
            <a:ext cx="4089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tx2"/>
                </a:solidFill>
              </a:rPr>
              <a:t>Use of </a:t>
            </a:r>
            <a:r>
              <a:rPr lang="es-ES" b="1" dirty="0" err="1" smtClean="0">
                <a:solidFill>
                  <a:schemeClr val="tx2"/>
                </a:solidFill>
              </a:rPr>
              <a:t>the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Track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content</a:t>
            </a:r>
            <a:r>
              <a:rPr lang="es-ES" b="1" dirty="0" smtClean="0">
                <a:solidFill>
                  <a:schemeClr val="tx2"/>
                </a:solidFill>
              </a:rPr>
              <a:t> of </a:t>
            </a:r>
            <a:r>
              <a:rPr lang="es-ES" b="1" dirty="0" err="1" smtClean="0">
                <a:solidFill>
                  <a:schemeClr val="tx2"/>
                </a:solidFill>
              </a:rPr>
              <a:t>the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event</a:t>
            </a:r>
            <a:r>
              <a:rPr lang="es-ES" b="1" dirty="0" smtClean="0">
                <a:solidFill>
                  <a:schemeClr val="tx2"/>
                </a:solidFill>
              </a:rPr>
              <a:t>:</a:t>
            </a:r>
          </a:p>
          <a:p>
            <a:r>
              <a:rPr lang="es-ES" b="1" dirty="0" err="1" smtClean="0"/>
              <a:t>Track</a:t>
            </a:r>
            <a:r>
              <a:rPr lang="es-ES" b="1" dirty="0" smtClean="0"/>
              <a:t> Jets/</a:t>
            </a:r>
            <a:r>
              <a:rPr lang="es-ES" b="1" dirty="0" err="1" smtClean="0"/>
              <a:t>Number</a:t>
            </a:r>
            <a:r>
              <a:rPr lang="es-ES" b="1" dirty="0" smtClean="0"/>
              <a:t> of </a:t>
            </a:r>
            <a:r>
              <a:rPr lang="es-ES" b="1" dirty="0" err="1" smtClean="0"/>
              <a:t>tracks</a:t>
            </a:r>
            <a:endParaRPr lang="es-ES" dirty="0" smtClean="0"/>
          </a:p>
          <a:p>
            <a:r>
              <a:rPr lang="es-ES" dirty="0" err="1" smtClean="0"/>
              <a:t>Instead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CaloJets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additionally</a:t>
            </a:r>
            <a:endParaRPr lang="es-ES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2915816" y="4149080"/>
            <a:ext cx="576064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tx2"/>
                </a:solidFill>
              </a:rPr>
              <a:t>Use of b-</a:t>
            </a:r>
            <a:r>
              <a:rPr lang="es-ES" b="1" dirty="0" err="1" smtClean="0">
                <a:solidFill>
                  <a:schemeClr val="tx2"/>
                </a:solidFill>
              </a:rPr>
              <a:t>tagging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techniques</a:t>
            </a:r>
            <a:r>
              <a:rPr lang="es-ES" b="1" dirty="0" smtClean="0">
                <a:solidFill>
                  <a:schemeClr val="tx2"/>
                </a:solidFill>
              </a:rPr>
              <a:t>:</a:t>
            </a:r>
          </a:p>
          <a:p>
            <a:r>
              <a:rPr lang="es-ES" b="1" dirty="0" err="1" smtClean="0"/>
              <a:t>Lifetime</a:t>
            </a:r>
            <a:r>
              <a:rPr lang="es-ES" b="1" dirty="0" smtClean="0"/>
              <a:t> </a:t>
            </a:r>
            <a:r>
              <a:rPr lang="es-ES" b="1" dirty="0" err="1" smtClean="0"/>
              <a:t>based</a:t>
            </a:r>
            <a:r>
              <a:rPr lang="es-ES" b="1" dirty="0" smtClean="0"/>
              <a:t> </a:t>
            </a:r>
            <a:r>
              <a:rPr lang="es-ES" b="1" dirty="0" err="1" smtClean="0"/>
              <a:t>algorithms</a:t>
            </a:r>
            <a:r>
              <a:rPr lang="es-ES" b="1" dirty="0" smtClean="0"/>
              <a:t> </a:t>
            </a:r>
          </a:p>
          <a:p>
            <a:r>
              <a:rPr lang="es-ES" sz="1600" dirty="0" smtClean="0"/>
              <a:t>(</a:t>
            </a:r>
            <a:r>
              <a:rPr lang="es-ES" sz="1600" dirty="0" err="1" smtClean="0"/>
              <a:t>explicit</a:t>
            </a:r>
            <a:r>
              <a:rPr lang="es-ES" sz="1600" dirty="0" smtClean="0"/>
              <a:t> </a:t>
            </a:r>
            <a:r>
              <a:rPr lang="es-ES" sz="1600" dirty="0" err="1" smtClean="0"/>
              <a:t>secondary</a:t>
            </a:r>
            <a:r>
              <a:rPr lang="es-ES" sz="1600" dirty="0" smtClean="0"/>
              <a:t> </a:t>
            </a:r>
            <a:r>
              <a:rPr lang="es-ES" sz="1600" dirty="0" err="1" smtClean="0"/>
              <a:t>vertex</a:t>
            </a:r>
            <a:r>
              <a:rPr lang="es-ES" sz="1600" dirty="0" smtClean="0"/>
              <a:t> </a:t>
            </a:r>
            <a:r>
              <a:rPr lang="es-ES" sz="1600" dirty="0" err="1" smtClean="0"/>
              <a:t>reconstruction</a:t>
            </a:r>
            <a:r>
              <a:rPr lang="es-ES" sz="1600" dirty="0" smtClean="0"/>
              <a:t>, </a:t>
            </a:r>
            <a:r>
              <a:rPr lang="es-ES" sz="1600" dirty="0" err="1" smtClean="0"/>
              <a:t>impact</a:t>
            </a:r>
            <a:r>
              <a:rPr lang="es-ES" sz="1600" dirty="0" smtClean="0"/>
              <a:t> </a:t>
            </a:r>
            <a:r>
              <a:rPr lang="es-ES" sz="1600" dirty="0" err="1" smtClean="0"/>
              <a:t>parameter</a:t>
            </a:r>
            <a:r>
              <a:rPr lang="es-ES" sz="1600" dirty="0" smtClean="0"/>
              <a:t>..)</a:t>
            </a:r>
          </a:p>
          <a:p>
            <a:r>
              <a:rPr lang="es-ES" b="1" dirty="0" err="1" smtClean="0"/>
              <a:t>Track</a:t>
            </a:r>
            <a:r>
              <a:rPr lang="es-ES" b="1" dirty="0" smtClean="0"/>
              <a:t> </a:t>
            </a:r>
            <a:r>
              <a:rPr lang="es-ES" b="1" dirty="0" err="1" smtClean="0"/>
              <a:t>counting</a:t>
            </a:r>
            <a:r>
              <a:rPr lang="es-ES" b="1" dirty="0" smtClean="0"/>
              <a:t> </a:t>
            </a:r>
            <a:r>
              <a:rPr lang="es-ES" b="1" dirty="0" err="1" smtClean="0"/>
              <a:t>algorithms</a:t>
            </a:r>
            <a:endParaRPr lang="es-ES" b="1" dirty="0" smtClean="0"/>
          </a:p>
          <a:p>
            <a:endParaRPr lang="es-ES" b="1" dirty="0" smtClean="0"/>
          </a:p>
          <a:p>
            <a:r>
              <a:rPr lang="es-ES" b="1" dirty="0" err="1" smtClean="0"/>
              <a:t>Soft</a:t>
            </a:r>
            <a:r>
              <a:rPr lang="es-ES" b="1" dirty="0" smtClean="0"/>
              <a:t>-muon</a:t>
            </a:r>
            <a:r>
              <a:rPr lang="es-ES" dirty="0" smtClean="0"/>
              <a:t>: </a:t>
            </a:r>
            <a:r>
              <a:rPr lang="es-ES" dirty="0" err="1" smtClean="0"/>
              <a:t>vetoing</a:t>
            </a:r>
            <a:r>
              <a:rPr lang="es-ES" dirty="0" smtClean="0"/>
              <a:t> 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non-</a:t>
            </a:r>
            <a:r>
              <a:rPr lang="es-ES" dirty="0" err="1" smtClean="0"/>
              <a:t>selected</a:t>
            </a:r>
            <a:r>
              <a:rPr lang="es-ES" dirty="0" smtClean="0"/>
              <a:t> </a:t>
            </a:r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muons</a:t>
            </a:r>
            <a:r>
              <a:rPr lang="es-ES" dirty="0" smtClean="0"/>
              <a:t>, </a:t>
            </a:r>
            <a:r>
              <a:rPr lang="es-ES" dirty="0" err="1" smtClean="0"/>
              <a:t>potentially</a:t>
            </a:r>
            <a:r>
              <a:rPr lang="es-ES" dirty="0" smtClean="0"/>
              <a:t> </a:t>
            </a:r>
            <a:r>
              <a:rPr lang="es-ES" dirty="0" err="1" smtClean="0"/>
              <a:t>coming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b </a:t>
            </a:r>
            <a:r>
              <a:rPr lang="es-ES" dirty="0" smtClean="0"/>
              <a:t>quarks</a:t>
            </a:r>
            <a:endParaRPr lang="en-US" dirty="0"/>
          </a:p>
        </p:txBody>
      </p:sp>
      <p:sp>
        <p:nvSpPr>
          <p:cNvPr id="11" name="1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 err="1" smtClean="0"/>
              <a:t>Kinematical</a:t>
            </a:r>
            <a:r>
              <a:rPr lang="es-ES" sz="2800" dirty="0" smtClean="0"/>
              <a:t> </a:t>
            </a:r>
            <a:r>
              <a:rPr lang="es-ES" sz="2800" dirty="0" err="1" smtClean="0"/>
              <a:t>properties</a:t>
            </a:r>
            <a:r>
              <a:rPr lang="es-ES" sz="2800" dirty="0" smtClean="0"/>
              <a:t> </a:t>
            </a:r>
            <a:r>
              <a:rPr lang="es-ES" sz="2800" dirty="0" err="1" smtClean="0"/>
              <a:t>used</a:t>
            </a:r>
            <a:r>
              <a:rPr lang="es-ES" sz="2800" dirty="0" smtClean="0"/>
              <a:t> in </a:t>
            </a:r>
            <a:r>
              <a:rPr lang="es-ES" sz="2800" dirty="0" err="1" smtClean="0"/>
              <a:t>the</a:t>
            </a:r>
            <a:r>
              <a:rPr lang="es-ES" sz="2800" dirty="0" smtClean="0"/>
              <a:t> final </a:t>
            </a:r>
            <a:r>
              <a:rPr lang="es-ES" sz="2800" dirty="0" err="1" smtClean="0"/>
              <a:t>selection</a:t>
            </a:r>
            <a:r>
              <a:rPr lang="es-ES" sz="2800" dirty="0" smtClean="0"/>
              <a:t>(I)</a:t>
            </a:r>
            <a:endParaRPr lang="en-US" sz="28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67544" y="119675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- </a:t>
            </a:r>
            <a:r>
              <a:rPr lang="es-ES" b="1" dirty="0" err="1" smtClean="0"/>
              <a:t>Angle</a:t>
            </a:r>
            <a:r>
              <a:rPr lang="es-ES" b="1" dirty="0" smtClean="0"/>
              <a:t> </a:t>
            </a:r>
            <a:r>
              <a:rPr lang="es-ES" b="1" dirty="0" err="1" smtClean="0"/>
              <a:t>between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muons</a:t>
            </a:r>
            <a:r>
              <a:rPr lang="es-ES" b="1" dirty="0" smtClean="0"/>
              <a:t> in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transverse</a:t>
            </a:r>
            <a:r>
              <a:rPr lang="es-ES" b="1" dirty="0" smtClean="0"/>
              <a:t> </a:t>
            </a:r>
            <a:r>
              <a:rPr lang="es-ES" b="1" dirty="0" err="1" smtClean="0"/>
              <a:t>plane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beam</a:t>
            </a:r>
            <a:r>
              <a:rPr lang="es-ES" dirty="0" smtClean="0">
                <a:cs typeface="Times New Roman" pitchFamily="18" charset="0"/>
              </a:rPr>
              <a:t>, </a:t>
            </a:r>
            <a:r>
              <a:rPr lang="el-G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ΔΦµµ</a:t>
            </a:r>
            <a:endParaRPr lang="es-ES" b="1" dirty="0" smtClean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es-ES" dirty="0" smtClean="0"/>
              <a:t>	</a:t>
            </a:r>
            <a:r>
              <a:rPr lang="es-ES" dirty="0" smtClean="0">
                <a:ea typeface="Arial Unicode MS"/>
                <a:cs typeface="Arial Unicode MS"/>
              </a:rPr>
              <a:t>→ </a:t>
            </a:r>
            <a:r>
              <a:rPr lang="es-ES" dirty="0" err="1" smtClean="0">
                <a:ea typeface="Arial Unicode MS"/>
                <a:cs typeface="Arial Unicode MS"/>
              </a:rPr>
              <a:t>Against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every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background</a:t>
            </a:r>
            <a:r>
              <a:rPr lang="es-ES" dirty="0" smtClean="0">
                <a:ea typeface="Arial Unicode MS"/>
                <a:cs typeface="Arial Unicode MS"/>
              </a:rPr>
              <a:t>, and </a:t>
            </a:r>
            <a:r>
              <a:rPr lang="es-ES" dirty="0" err="1" smtClean="0">
                <a:ea typeface="Arial Unicode MS"/>
                <a:cs typeface="Arial Unicode MS"/>
              </a:rPr>
              <a:t>the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only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way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to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get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rid</a:t>
            </a:r>
            <a:r>
              <a:rPr lang="es-ES" dirty="0" smtClean="0">
                <a:ea typeface="Arial Unicode MS"/>
                <a:cs typeface="Arial Unicode MS"/>
              </a:rPr>
              <a:t> of WW</a:t>
            </a:r>
            <a:endParaRPr lang="en-US" dirty="0"/>
          </a:p>
        </p:txBody>
      </p:sp>
      <p:sp>
        <p:nvSpPr>
          <p:cNvPr id="12" name="11 Rectángulo"/>
          <p:cNvSpPr/>
          <p:nvPr/>
        </p:nvSpPr>
        <p:spPr>
          <a:xfrm>
            <a:off x="611560" y="2420888"/>
            <a:ext cx="4536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err="1" smtClean="0"/>
              <a:t>For</a:t>
            </a:r>
            <a:r>
              <a:rPr lang="es-ES" sz="1600" dirty="0" smtClean="0"/>
              <a:t> </a:t>
            </a:r>
            <a:r>
              <a:rPr lang="es-ES" sz="1600" dirty="0" err="1" smtClean="0"/>
              <a:t>Higgs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WW, </a:t>
            </a:r>
            <a:r>
              <a:rPr lang="el-GR" sz="1600" dirty="0" smtClean="0"/>
              <a:t>ΔΦµµ</a:t>
            </a:r>
            <a:r>
              <a:rPr lang="es-ES" sz="1600" dirty="0" smtClean="0"/>
              <a:t> </a:t>
            </a:r>
            <a:r>
              <a:rPr lang="es-ES" sz="1600" dirty="0" err="1" smtClean="0"/>
              <a:t>tends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</a:t>
            </a:r>
            <a:r>
              <a:rPr lang="es-ES" sz="1600" dirty="0" err="1" smtClean="0"/>
              <a:t>be</a:t>
            </a:r>
            <a:r>
              <a:rPr lang="es-ES" sz="1600" dirty="0" smtClean="0"/>
              <a:t> </a:t>
            </a:r>
            <a:r>
              <a:rPr lang="es-ES" sz="1600" dirty="0" err="1" smtClean="0"/>
              <a:t>small</a:t>
            </a:r>
            <a:r>
              <a:rPr lang="es-ES" sz="1600" dirty="0" smtClean="0"/>
              <a:t> </a:t>
            </a:r>
            <a:r>
              <a:rPr lang="es-ES" sz="1600" dirty="0" err="1" smtClean="0"/>
              <a:t>due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spin </a:t>
            </a:r>
            <a:r>
              <a:rPr lang="es-ES" sz="1600" dirty="0" err="1" smtClean="0"/>
              <a:t>correlations</a:t>
            </a:r>
            <a:r>
              <a:rPr lang="es-ES" sz="1600" dirty="0" smtClean="0"/>
              <a:t>, </a:t>
            </a:r>
            <a:r>
              <a:rPr lang="es-ES" sz="1600" dirty="0" err="1" smtClean="0"/>
              <a:t>while</a:t>
            </a:r>
            <a:r>
              <a:rPr lang="es-ES" sz="1600" dirty="0" smtClean="0"/>
              <a:t> WW produces back-</a:t>
            </a:r>
            <a:r>
              <a:rPr lang="es-ES" sz="1600" dirty="0" err="1" smtClean="0"/>
              <a:t>to</a:t>
            </a:r>
            <a:r>
              <a:rPr lang="es-ES" sz="1600" dirty="0" smtClean="0"/>
              <a:t>-back </a:t>
            </a:r>
            <a:r>
              <a:rPr lang="es-ES" sz="1600" dirty="0" err="1" smtClean="0"/>
              <a:t>leptons</a:t>
            </a:r>
            <a:r>
              <a:rPr lang="es-ES" sz="1600" dirty="0" smtClean="0"/>
              <a:t>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large</a:t>
            </a:r>
            <a:r>
              <a:rPr lang="es-ES" sz="1600" dirty="0" smtClean="0"/>
              <a:t> </a:t>
            </a:r>
            <a:r>
              <a:rPr lang="el-GR" sz="1600" dirty="0" smtClean="0"/>
              <a:t>ΔΦµµ</a:t>
            </a:r>
            <a:endParaRPr lang="es-ES" sz="1600" dirty="0" smtClean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 l="2273"/>
          <a:stretch>
            <a:fillRect/>
          </a:stretch>
        </p:blipFill>
        <p:spPr bwMode="auto">
          <a:xfrm>
            <a:off x="5652120" y="1988840"/>
            <a:ext cx="285964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56992"/>
            <a:ext cx="5054318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2051720" y="1988840"/>
            <a:ext cx="2040442" cy="349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15 CuadroTexto"/>
          <p:cNvSpPr txBox="1"/>
          <p:nvPr/>
        </p:nvSpPr>
        <p:spPr>
          <a:xfrm>
            <a:off x="5580112" y="5301208"/>
            <a:ext cx="3276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 smtClean="0"/>
              <a:t>Displays</a:t>
            </a:r>
            <a:r>
              <a:rPr lang="es-ES" sz="1600" dirty="0" smtClean="0"/>
              <a:t> of Monte Carlo HWW (</a:t>
            </a:r>
            <a:r>
              <a:rPr lang="es-ES" sz="1600" dirty="0" err="1" smtClean="0"/>
              <a:t>left</a:t>
            </a:r>
            <a:r>
              <a:rPr lang="es-ES" sz="1600" dirty="0" smtClean="0"/>
              <a:t>) and WW (</a:t>
            </a:r>
            <a:r>
              <a:rPr lang="es-ES" sz="1600" dirty="0" err="1" smtClean="0"/>
              <a:t>right</a:t>
            </a:r>
            <a:r>
              <a:rPr lang="es-ES" sz="1600" dirty="0" smtClean="0"/>
              <a:t>) </a:t>
            </a:r>
            <a:r>
              <a:rPr lang="es-ES" sz="1600" dirty="0" err="1" smtClean="0"/>
              <a:t>events</a:t>
            </a:r>
            <a:r>
              <a:rPr lang="es-ES" sz="1600" dirty="0" smtClean="0"/>
              <a:t>, </a:t>
            </a:r>
            <a:r>
              <a:rPr lang="es-ES" sz="1600" dirty="0" err="1" smtClean="0"/>
              <a:t>where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difference</a:t>
            </a:r>
            <a:r>
              <a:rPr lang="es-ES" sz="1600" dirty="0" smtClean="0"/>
              <a:t> in </a:t>
            </a:r>
            <a:r>
              <a:rPr lang="el-GR" sz="1600" dirty="0" smtClean="0"/>
              <a:t>ΔΦµµ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</a:t>
            </a:r>
            <a:r>
              <a:rPr lang="es-ES" sz="1600" dirty="0" err="1" smtClean="0"/>
              <a:t>evident</a:t>
            </a:r>
            <a:endParaRPr lang="en-US" sz="1600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rrowheads="1"/>
          </p:cNvPicPr>
          <p:nvPr/>
        </p:nvPicPr>
        <p:blipFill>
          <a:blip r:embed="rId2" cstate="print"/>
          <a:srcRect t="2500"/>
          <a:stretch>
            <a:fillRect/>
          </a:stretch>
        </p:blipFill>
        <p:spPr bwMode="auto">
          <a:xfrm>
            <a:off x="5652120" y="1268760"/>
            <a:ext cx="2880320" cy="265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Kinematical</a:t>
            </a:r>
            <a:r>
              <a:rPr lang="es-ES" dirty="0" smtClean="0"/>
              <a:t> </a:t>
            </a:r>
            <a:r>
              <a:rPr lang="es-ES" dirty="0" err="1" smtClean="0"/>
              <a:t>properties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final </a:t>
            </a:r>
            <a:r>
              <a:rPr lang="es-ES" dirty="0" err="1" smtClean="0"/>
              <a:t>selection</a:t>
            </a:r>
            <a:r>
              <a:rPr lang="es-ES" dirty="0" smtClean="0"/>
              <a:t>(II)</a:t>
            </a:r>
            <a:endParaRPr lang="en-U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611560" y="1268760"/>
            <a:ext cx="4801314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s-ES" dirty="0" smtClean="0"/>
              <a:t> </a:t>
            </a:r>
            <a:r>
              <a:rPr lang="es-ES" b="1" dirty="0" err="1" smtClean="0"/>
              <a:t>Invariant</a:t>
            </a:r>
            <a:r>
              <a:rPr lang="es-ES" b="1" dirty="0" smtClean="0"/>
              <a:t> </a:t>
            </a:r>
            <a:r>
              <a:rPr lang="es-ES" b="1" dirty="0" err="1" smtClean="0"/>
              <a:t>mass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muon </a:t>
            </a:r>
            <a:r>
              <a:rPr lang="es-ES" dirty="0" err="1" smtClean="0"/>
              <a:t>pair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mµµ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defRPr/>
            </a:pPr>
            <a:r>
              <a:rPr lang="es-ES" dirty="0" smtClean="0">
                <a:cs typeface="Arial" charset="0"/>
              </a:rPr>
              <a:t>→ </a:t>
            </a:r>
            <a:r>
              <a:rPr lang="es-ES" dirty="0" err="1" smtClean="0">
                <a:cs typeface="Arial" charset="0"/>
              </a:rPr>
              <a:t>Against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background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coming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from</a:t>
            </a:r>
            <a:r>
              <a:rPr lang="es-ES" dirty="0" smtClean="0">
                <a:cs typeface="Arial" charset="0"/>
              </a:rPr>
              <a:t> Z</a:t>
            </a:r>
            <a:r>
              <a:rPr lang="es-ES" dirty="0" smtClean="0"/>
              <a:t> 	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611560" y="2420888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s-ES" dirty="0" smtClean="0"/>
              <a:t> </a:t>
            </a:r>
            <a:r>
              <a:rPr lang="es-ES" b="1" dirty="0" err="1" smtClean="0"/>
              <a:t>Missing</a:t>
            </a:r>
            <a:r>
              <a:rPr lang="es-ES" b="1" dirty="0" smtClean="0"/>
              <a:t> E</a:t>
            </a:r>
            <a:r>
              <a:rPr lang="es-ES" b="1" baseline="-25000" dirty="0" smtClean="0"/>
              <a:t>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defRPr/>
            </a:pPr>
            <a:r>
              <a:rPr lang="es-ES" dirty="0" smtClean="0">
                <a:cs typeface="Arial" charset="0"/>
              </a:rPr>
              <a:t>→ </a:t>
            </a:r>
            <a:r>
              <a:rPr lang="es-ES" dirty="0" err="1" smtClean="0">
                <a:cs typeface="Arial" charset="0"/>
              </a:rPr>
              <a:t>Against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backgrounds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with</a:t>
            </a:r>
            <a:r>
              <a:rPr lang="es-ES" dirty="0" smtClean="0">
                <a:cs typeface="Arial" charset="0"/>
              </a:rPr>
              <a:t> no </a:t>
            </a:r>
            <a:r>
              <a:rPr lang="es-ES" dirty="0" err="1" smtClean="0">
                <a:cs typeface="Arial" charset="0"/>
              </a:rPr>
              <a:t>genuine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Missing</a:t>
            </a:r>
            <a:r>
              <a:rPr lang="es-ES" dirty="0" smtClean="0">
                <a:cs typeface="Arial" charset="0"/>
              </a:rPr>
              <a:t> ET </a:t>
            </a:r>
            <a:r>
              <a:rPr lang="es-ES" dirty="0" smtClean="0"/>
              <a:t>(Zµµ)	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3" name="22 CuadroTexto"/>
          <p:cNvSpPr txBox="1"/>
          <p:nvPr/>
        </p:nvSpPr>
        <p:spPr>
          <a:xfrm>
            <a:off x="611560" y="3501008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s-ES" dirty="0" smtClean="0"/>
              <a:t> </a:t>
            </a:r>
            <a:r>
              <a:rPr lang="es-ES" b="1" dirty="0" smtClean="0"/>
              <a:t>P</a:t>
            </a:r>
            <a:r>
              <a:rPr lang="es-ES" b="1" baseline="-25000" dirty="0" smtClean="0"/>
              <a:t>T</a:t>
            </a:r>
            <a:r>
              <a:rPr lang="es-ES" b="1" dirty="0" smtClean="0"/>
              <a:t> of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muons</a:t>
            </a:r>
            <a:endParaRPr lang="es-ES" b="1" dirty="0" smtClean="0"/>
          </a:p>
          <a:p>
            <a:pPr marL="0" lvl="1"/>
            <a:r>
              <a:rPr lang="es-ES" dirty="0" smtClean="0"/>
              <a:t>         </a:t>
            </a:r>
            <a:r>
              <a:rPr lang="es-ES" dirty="0" smtClean="0">
                <a:cs typeface="Arial" charset="0"/>
              </a:rPr>
              <a:t>→ </a:t>
            </a:r>
            <a:r>
              <a:rPr lang="es-ES" dirty="0" err="1" smtClean="0">
                <a:cs typeface="Arial" charset="0"/>
              </a:rPr>
              <a:t>different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kinematics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for</a:t>
            </a:r>
            <a:r>
              <a:rPr lang="es-ES" dirty="0" smtClean="0">
                <a:cs typeface="Arial" charset="0"/>
              </a:rPr>
              <a:t> </a:t>
            </a:r>
            <a:r>
              <a:rPr lang="es-ES" dirty="0" err="1" smtClean="0">
                <a:cs typeface="Arial" charset="0"/>
              </a:rPr>
              <a:t>signal</a:t>
            </a:r>
            <a:r>
              <a:rPr lang="es-ES" dirty="0" smtClean="0">
                <a:cs typeface="Arial" charset="0"/>
              </a:rPr>
              <a:t> and </a:t>
            </a:r>
            <a:r>
              <a:rPr lang="es-ES" dirty="0" err="1" smtClean="0">
                <a:cs typeface="Arial" charset="0"/>
              </a:rPr>
              <a:t>backgrounds</a:t>
            </a:r>
            <a:endParaRPr lang="es-ES" dirty="0" smtClean="0">
              <a:cs typeface="Arial" charset="0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4293096"/>
            <a:ext cx="442936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149080"/>
            <a:ext cx="21431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Optimization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1268760"/>
            <a:ext cx="472657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3645024"/>
            <a:ext cx="4747792" cy="219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15 CuadroTexto"/>
          <p:cNvSpPr txBox="1"/>
          <p:nvPr/>
        </p:nvSpPr>
        <p:spPr>
          <a:xfrm>
            <a:off x="251520" y="1268760"/>
            <a:ext cx="4032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Initially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set of </a:t>
            </a:r>
            <a:r>
              <a:rPr lang="es-ES" dirty="0" err="1" smtClean="0"/>
              <a:t>cuts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whole</a:t>
            </a:r>
            <a:r>
              <a:rPr lang="es-ES" dirty="0" smtClean="0"/>
              <a:t> </a:t>
            </a:r>
            <a:r>
              <a:rPr lang="es-ES" dirty="0" err="1" smtClean="0"/>
              <a:t>mass</a:t>
            </a:r>
            <a:r>
              <a:rPr lang="es-ES" dirty="0" smtClean="0"/>
              <a:t> </a:t>
            </a:r>
            <a:r>
              <a:rPr lang="es-ES" dirty="0" err="1" smtClean="0"/>
              <a:t>range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kinematics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change</a:t>
            </a:r>
            <a:r>
              <a:rPr lang="es-ES" dirty="0" smtClean="0"/>
              <a:t>  </a:t>
            </a:r>
            <a:r>
              <a:rPr lang="es-ES" dirty="0" err="1" smtClean="0"/>
              <a:t>significantly</a:t>
            </a:r>
            <a:r>
              <a:rPr lang="es-ES" dirty="0" smtClean="0"/>
              <a:t> as a </a:t>
            </a:r>
            <a:r>
              <a:rPr lang="es-ES" dirty="0" err="1" smtClean="0"/>
              <a:t>function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mass</a:t>
            </a:r>
            <a:endParaRPr lang="es-ES" dirty="0" smtClean="0"/>
          </a:p>
          <a:p>
            <a:r>
              <a:rPr lang="es-ES" dirty="0" smtClean="0"/>
              <a:t>(and </a:t>
            </a:r>
            <a:r>
              <a:rPr lang="es-ES" dirty="0" err="1" smtClean="0"/>
              <a:t>the</a:t>
            </a:r>
            <a:r>
              <a:rPr lang="es-ES" dirty="0" smtClean="0"/>
              <a:t> CM </a:t>
            </a:r>
            <a:r>
              <a:rPr lang="es-ES" dirty="0" err="1" smtClean="0"/>
              <a:t>energy</a:t>
            </a:r>
            <a:r>
              <a:rPr lang="es-ES" dirty="0" smtClean="0"/>
              <a:t>)</a:t>
            </a:r>
          </a:p>
          <a:p>
            <a:endParaRPr lang="es-ES" dirty="0" smtClean="0"/>
          </a:p>
          <a:p>
            <a:r>
              <a:rPr lang="es-ES" b="1" dirty="0" err="1" smtClean="0"/>
              <a:t>Mass</a:t>
            </a:r>
            <a:r>
              <a:rPr lang="es-ES" b="1" dirty="0" smtClean="0"/>
              <a:t> </a:t>
            </a:r>
            <a:r>
              <a:rPr lang="es-ES" b="1" dirty="0" err="1" smtClean="0"/>
              <a:t>dependent</a:t>
            </a:r>
            <a:r>
              <a:rPr lang="es-ES" b="1" dirty="0" smtClean="0"/>
              <a:t> </a:t>
            </a:r>
            <a:r>
              <a:rPr lang="es-ES" b="1" dirty="0" err="1" smtClean="0"/>
              <a:t>optimization</a:t>
            </a:r>
            <a:r>
              <a:rPr lang="es-ES" b="1" dirty="0" smtClean="0"/>
              <a:t> </a:t>
            </a:r>
            <a:r>
              <a:rPr lang="es-ES" b="1" dirty="0" err="1" smtClean="0"/>
              <a:t>maximizing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statistical</a:t>
            </a:r>
            <a:r>
              <a:rPr lang="es-ES" b="1" dirty="0" smtClean="0"/>
              <a:t> </a:t>
            </a:r>
            <a:r>
              <a:rPr lang="es-ES" b="1" dirty="0" err="1" smtClean="0"/>
              <a:t>significance</a:t>
            </a:r>
            <a:endParaRPr lang="en-US" b="1" dirty="0" smtClean="0"/>
          </a:p>
          <a:p>
            <a:endParaRPr lang="es-ES" dirty="0" smtClean="0"/>
          </a:p>
        </p:txBody>
      </p:sp>
      <p:graphicFrame>
        <p:nvGraphicFramePr>
          <p:cNvPr id="22" name="21 Tabla"/>
          <p:cNvGraphicFramePr>
            <a:graphicFrameLocks noGrp="1"/>
          </p:cNvGraphicFramePr>
          <p:nvPr/>
        </p:nvGraphicFramePr>
        <p:xfrm>
          <a:off x="323528" y="5013176"/>
          <a:ext cx="38566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648072"/>
                <a:gridCol w="1147032"/>
                <a:gridCol w="741664"/>
                <a:gridCol w="815830"/>
              </a:tblGrid>
              <a:tr h="0">
                <a:tc>
                  <a:txBody>
                    <a:bodyPr/>
                    <a:lstStyle/>
                    <a:p>
                      <a:r>
                        <a:rPr lang="es-ES" sz="1200" dirty="0" err="1" smtClean="0"/>
                        <a:t>mH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MET &gt;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200" dirty="0" smtClean="0"/>
                        <a:t>ΔΦµµ</a:t>
                      </a:r>
                      <a:r>
                        <a:rPr lang="es-ES" sz="1200" dirty="0" smtClean="0"/>
                        <a:t> (</a:t>
                      </a:r>
                      <a:r>
                        <a:rPr lang="es-ES" sz="1200" dirty="0" err="1" smtClean="0"/>
                        <a:t>deg</a:t>
                      </a:r>
                      <a:r>
                        <a:rPr lang="es-ES" sz="1200" dirty="0" smtClean="0"/>
                        <a:t>) &lt;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PT</a:t>
                      </a:r>
                      <a:r>
                        <a:rPr lang="es-ES" sz="1200" baseline="0" dirty="0" smtClean="0"/>
                        <a:t> </a:t>
                      </a:r>
                      <a:r>
                        <a:rPr lang="es-ES" sz="1200" baseline="0" dirty="0" err="1" smtClean="0"/>
                        <a:t>max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PT min &gt;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130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44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69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[28, 48]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10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[28, 50]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200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[36,70]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smtClean="0"/>
                        <a:t>25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24 CuadroTexto"/>
          <p:cNvSpPr txBox="1"/>
          <p:nvPr/>
        </p:nvSpPr>
        <p:spPr>
          <a:xfrm>
            <a:off x="3491880" y="4437112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 smtClean="0">
                <a:solidFill>
                  <a:schemeClr val="accent1"/>
                </a:solidFill>
              </a:rPr>
              <a:t>35%</a:t>
            </a:r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8 Grupo"/>
          <p:cNvGrpSpPr/>
          <p:nvPr/>
        </p:nvGrpSpPr>
        <p:grpSpPr>
          <a:xfrm>
            <a:off x="6084168" y="4509120"/>
            <a:ext cx="2586297" cy="1656184"/>
            <a:chOff x="6012160" y="4725144"/>
            <a:chExt cx="2586297" cy="1656184"/>
          </a:xfrm>
        </p:grpSpPr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r="75348"/>
            <a:stretch>
              <a:fillRect/>
            </a:stretch>
          </p:blipFill>
          <p:spPr bwMode="auto">
            <a:xfrm>
              <a:off x="6012160" y="4725144"/>
              <a:ext cx="792088" cy="165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7 CuadroTexto"/>
            <p:cNvSpPr txBox="1"/>
            <p:nvPr/>
          </p:nvSpPr>
          <p:spPr>
            <a:xfrm>
              <a:off x="6732240" y="4797152"/>
              <a:ext cx="186621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/>
                <a:t>HWW (</a:t>
              </a:r>
              <a:r>
                <a:rPr lang="es-ES" sz="1200" dirty="0" err="1" smtClean="0"/>
                <a:t>m</a:t>
              </a:r>
              <a:r>
                <a:rPr lang="es-ES" sz="1200" baseline="-25000" dirty="0" err="1" smtClean="0"/>
                <a:t>H</a:t>
              </a:r>
              <a:r>
                <a:rPr lang="es-ES" sz="1200" dirty="0" smtClean="0"/>
                <a:t> =160 </a:t>
              </a:r>
              <a:r>
                <a:rPr lang="es-ES" sz="1200" dirty="0" err="1" smtClean="0"/>
                <a:t>GeV</a:t>
              </a:r>
              <a:r>
                <a:rPr lang="es-ES" sz="1200" dirty="0" smtClean="0"/>
                <a:t>/c2)</a:t>
              </a:r>
            </a:p>
            <a:p>
              <a:r>
                <a:rPr lang="es-ES" sz="1200" dirty="0" err="1" smtClean="0"/>
                <a:t>tW</a:t>
              </a:r>
              <a:endParaRPr lang="es-ES" sz="1200" dirty="0" smtClean="0"/>
            </a:p>
            <a:p>
              <a:r>
                <a:rPr lang="es-ES" sz="1200" dirty="0" err="1" smtClean="0"/>
                <a:t>tt</a:t>
              </a:r>
              <a:endParaRPr lang="es-ES" sz="1200" dirty="0" smtClean="0"/>
            </a:p>
            <a:p>
              <a:r>
                <a:rPr lang="es-ES" sz="1200" dirty="0" err="1" smtClean="0"/>
                <a:t>W+jets</a:t>
              </a:r>
              <a:endParaRPr lang="es-ES" sz="1200" dirty="0" smtClean="0"/>
            </a:p>
            <a:p>
              <a:r>
                <a:rPr lang="es-ES" sz="1200" dirty="0" smtClean="0"/>
                <a:t>ZZ</a:t>
              </a:r>
            </a:p>
            <a:p>
              <a:r>
                <a:rPr lang="es-ES" sz="1200" dirty="0" smtClean="0"/>
                <a:t>WZ</a:t>
              </a:r>
            </a:p>
            <a:p>
              <a:r>
                <a:rPr lang="es-ES" sz="1200" dirty="0" smtClean="0"/>
                <a:t>WW</a:t>
              </a:r>
            </a:p>
            <a:p>
              <a:r>
                <a:rPr lang="es-ES" sz="1200" dirty="0" err="1" smtClean="0"/>
                <a:t>Z+jets</a:t>
              </a:r>
              <a:endParaRPr lang="en-US" sz="1200" dirty="0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Distributions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variables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556677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1" y="3717033"/>
            <a:ext cx="557887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1196752"/>
            <a:ext cx="2721902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>
          <a:xfrm>
            <a:off x="5868144" y="3717032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Distributions after the jet veto, 1 fb</a:t>
            </a:r>
            <a:r>
              <a:rPr lang="en-US" sz="1600" b="1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integrated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luminosity at 7 </a:t>
            </a:r>
            <a:r>
              <a:rPr 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assumed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043608" y="1340768"/>
            <a:ext cx="1800200" cy="2133464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Rectángulo"/>
          <p:cNvSpPr/>
          <p:nvPr/>
        </p:nvSpPr>
        <p:spPr>
          <a:xfrm flipH="1">
            <a:off x="3347864" y="1340768"/>
            <a:ext cx="720080" cy="2133464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Rectángulo"/>
          <p:cNvSpPr/>
          <p:nvPr/>
        </p:nvSpPr>
        <p:spPr>
          <a:xfrm flipH="1">
            <a:off x="6156176" y="1268760"/>
            <a:ext cx="576064" cy="220547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Rectángulo"/>
          <p:cNvSpPr/>
          <p:nvPr/>
        </p:nvSpPr>
        <p:spPr>
          <a:xfrm flipH="1">
            <a:off x="827584" y="3861048"/>
            <a:ext cx="288032" cy="2133464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Rectángulo"/>
          <p:cNvSpPr/>
          <p:nvPr/>
        </p:nvSpPr>
        <p:spPr>
          <a:xfrm flipH="1">
            <a:off x="3635896" y="3861048"/>
            <a:ext cx="2016224" cy="2133464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1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Signal</a:t>
            </a:r>
            <a:r>
              <a:rPr lang="es-ES" dirty="0" smtClean="0"/>
              <a:t> and </a:t>
            </a:r>
            <a:r>
              <a:rPr lang="es-ES" dirty="0" err="1" smtClean="0"/>
              <a:t>backgrounds</a:t>
            </a:r>
            <a:r>
              <a:rPr lang="es-ES" dirty="0" smtClean="0"/>
              <a:t> </a:t>
            </a:r>
            <a:r>
              <a:rPr lang="es-ES" dirty="0" err="1" smtClean="0"/>
              <a:t>yields</a:t>
            </a:r>
            <a:endParaRPr lang="en-US" dirty="0"/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323528" y="1196752"/>
            <a:ext cx="8352928" cy="25202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Adapting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to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changing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running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conditions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 of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uLnTx/>
                <a:uFillTx/>
                <a:ea typeface="+mn-ea"/>
                <a:cs typeface="+mn-cs"/>
              </a:rPr>
              <a:t> LHC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Several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studies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carried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out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different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CM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energies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and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integrated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Luminosity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scenarios</a:t>
            </a:r>
            <a:endParaRPr kumimoji="0" lang="es-ES" sz="1800" i="0" u="none" strike="noStrike" kern="1200" cap="none" spc="0" normalizeH="0" baseline="0" noProof="0" dirty="0" smtClean="0">
              <a:ln>
                <a:noFill/>
              </a:ln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14, 10 and 7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TeV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, </a:t>
            </a:r>
            <a:r>
              <a:rPr lang="es-ES" dirty="0" smtClean="0"/>
              <a:t>f</a:t>
            </a:r>
            <a:r>
              <a:rPr lang="es-ES" noProof="0" dirty="0" err="1" smtClean="0"/>
              <a:t>rom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1-3 fb</a:t>
            </a:r>
            <a:r>
              <a:rPr lang="es-ES" b="1" baseline="30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~200pb</a:t>
            </a:r>
            <a:r>
              <a:rPr kumimoji="0" lang="es-ES" sz="18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+mn-ea"/>
                <a:cs typeface="+mn-cs"/>
              </a:rPr>
              <a:t>-1</a:t>
            </a:r>
            <a:endParaRPr kumimoji="0" lang="es-ES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Many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i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mprovements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lang="es-ES" dirty="0" err="1" smtClean="0"/>
              <a:t>were</a:t>
            </a:r>
            <a:r>
              <a:rPr lang="es-ES" dirty="0" smtClean="0"/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made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in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software, in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reconstruction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and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estimation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of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different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physics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objects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used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in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the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uLnTx/>
                <a:uFillTx/>
                <a:ea typeface="+mn-ea"/>
                <a:cs typeface="+mn-cs"/>
              </a:rPr>
              <a:t>analysis</a:t>
            </a:r>
            <a:endParaRPr kumimoji="0" lang="es-ES" sz="1800" i="0" u="none" strike="noStrike" kern="1200" cap="none" spc="0" normalizeH="0" baseline="0" noProof="0" dirty="0" smtClean="0">
              <a:ln>
                <a:noFill/>
              </a:ln>
              <a:uLnTx/>
              <a:uFillTx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s-ES" dirty="0" err="1" smtClean="0"/>
              <a:t>Expected</a:t>
            </a:r>
            <a:r>
              <a:rPr lang="es-ES" dirty="0" smtClean="0"/>
              <a:t> </a:t>
            </a:r>
            <a:r>
              <a:rPr lang="es-ES" dirty="0" err="1" smtClean="0"/>
              <a:t>signal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yields</a:t>
            </a:r>
            <a:r>
              <a:rPr lang="es-ES" dirty="0" smtClean="0"/>
              <a:t> </a:t>
            </a:r>
            <a:r>
              <a:rPr lang="es-ES" dirty="0" err="1" smtClean="0"/>
              <a:t>after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uLnTx/>
              <a:uFillTx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645024"/>
            <a:ext cx="7126610" cy="262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7092280" y="3284984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1fb</a:t>
            </a:r>
            <a:r>
              <a:rPr lang="es-ES" b="1" baseline="300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@14 </a:t>
            </a:r>
            <a:r>
              <a:rPr lang="es-ES" b="1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Standard </a:t>
            </a:r>
            <a:r>
              <a:rPr lang="es-ES" dirty="0" err="1" smtClean="0"/>
              <a:t>Model</a:t>
            </a:r>
            <a:endParaRPr lang="en-US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67544" y="1484784"/>
            <a:ext cx="806489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Standard </a:t>
            </a:r>
            <a:r>
              <a:rPr lang="es-ES" b="1" dirty="0" err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s-ES" dirty="0" smtClean="0"/>
              <a:t> (SM) of </a:t>
            </a:r>
            <a:r>
              <a:rPr lang="es-ES" dirty="0" err="1" smtClean="0"/>
              <a:t>Particle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r>
              <a:rPr lang="es-ES" dirty="0"/>
              <a:t> </a:t>
            </a:r>
            <a:r>
              <a:rPr lang="es-ES" dirty="0" smtClean="0"/>
              <a:t>describes </a:t>
            </a:r>
            <a:r>
              <a:rPr lang="es-ES" dirty="0" err="1" smtClean="0"/>
              <a:t>the</a:t>
            </a:r>
            <a:r>
              <a:rPr lang="es-ES" dirty="0" smtClean="0"/>
              <a:t> fundamental </a:t>
            </a:r>
            <a:r>
              <a:rPr lang="es-ES" dirty="0" err="1" smtClean="0"/>
              <a:t>interactions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elementary</a:t>
            </a:r>
            <a:r>
              <a:rPr lang="es-ES" dirty="0" smtClean="0"/>
              <a:t> </a:t>
            </a:r>
            <a:r>
              <a:rPr lang="es-ES" dirty="0" err="1" smtClean="0"/>
              <a:t>particles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compose</a:t>
            </a:r>
            <a:r>
              <a:rPr lang="es-ES" dirty="0" smtClean="0"/>
              <a:t> </a:t>
            </a:r>
            <a:r>
              <a:rPr lang="es-ES" dirty="0" err="1" smtClean="0"/>
              <a:t>matter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10" name="9 Imagen" descr="elementary_particle_table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6136" y="2492896"/>
            <a:ext cx="2756345" cy="2451735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539552" y="2708920"/>
            <a:ext cx="5112568" cy="194421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n-US" dirty="0" smtClean="0"/>
              <a:t>The c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onstituents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known matter (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leptons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quarks, fermions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interact through:</a:t>
            </a:r>
          </a:p>
          <a:p>
            <a:pPr marL="82296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electro-magnetic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force:</a:t>
            </a: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/>
              </a:rPr>
              <a:t>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photons (</a:t>
            </a:r>
            <a:r>
              <a:rPr kumimoji="0" lang="el-G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/>
              </a:rPr>
              <a:t>γ</a:t>
            </a: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 Antiqua"/>
              </a:rPr>
              <a:t>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2296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weak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force: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W, Z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22960" marR="0" lvl="2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strong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force: gluons (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683568" y="5301208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SM </a:t>
            </a:r>
            <a:r>
              <a:rPr lang="es-ES" dirty="0" err="1" smtClean="0"/>
              <a:t>its</a:t>
            </a:r>
            <a:r>
              <a:rPr lang="es-ES" dirty="0" smtClean="0"/>
              <a:t> in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agreement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of experimental data up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now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 </a:t>
            </a:r>
            <a:r>
              <a:rPr lang="es-ES" dirty="0" err="1" smtClean="0"/>
              <a:t>still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aspects</a:t>
            </a:r>
            <a:r>
              <a:rPr lang="es-ES" dirty="0" smtClean="0"/>
              <a:t> are </a:t>
            </a:r>
            <a:r>
              <a:rPr lang="es-ES" dirty="0" err="1" smtClean="0"/>
              <a:t>uncovered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Signal</a:t>
            </a:r>
            <a:r>
              <a:rPr lang="es-ES" dirty="0" smtClean="0"/>
              <a:t> and </a:t>
            </a:r>
            <a:r>
              <a:rPr lang="es-ES" dirty="0" err="1" smtClean="0"/>
              <a:t>background</a:t>
            </a:r>
            <a:r>
              <a:rPr lang="es-ES" dirty="0" smtClean="0"/>
              <a:t> </a:t>
            </a:r>
            <a:r>
              <a:rPr lang="es-ES" dirty="0" err="1" smtClean="0"/>
              <a:t>yields</a:t>
            </a:r>
            <a:r>
              <a:rPr lang="es-ES" dirty="0" smtClean="0"/>
              <a:t> (II)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6667500" cy="163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7164288" y="1340768"/>
            <a:ext cx="170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1fb</a:t>
            </a:r>
            <a:r>
              <a:rPr lang="es-ES" b="1" baseline="300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@ 10 </a:t>
            </a:r>
            <a:r>
              <a:rPr lang="es-ES" b="1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7236296" y="2564904"/>
            <a:ext cx="157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1fb</a:t>
            </a:r>
            <a:r>
              <a:rPr lang="es-ES" b="1" baseline="30000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es-ES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@ 7 </a:t>
            </a:r>
            <a:r>
              <a:rPr lang="es-ES" b="1" dirty="0" err="1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n-US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924944"/>
            <a:ext cx="7591425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Strategies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4295497" cy="3036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4572000" y="1268760"/>
            <a:ext cx="43559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improve sensitivity specially in the low mass region</a:t>
            </a:r>
          </a:p>
          <a:p>
            <a:r>
              <a:rPr lang="en-U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Multivariate analysis based on a Boosted Decision Tree (BDT)</a:t>
            </a:r>
            <a:endParaRPr lang="en-US" dirty="0" smtClean="0"/>
          </a:p>
          <a:p>
            <a:r>
              <a:rPr lang="en-US" dirty="0" smtClean="0"/>
              <a:t>Additional variables are included in order to use all the discrimination power</a:t>
            </a:r>
          </a:p>
          <a:p>
            <a:endParaRPr lang="en-US" dirty="0" smtClean="0"/>
          </a:p>
          <a:p>
            <a:r>
              <a:rPr lang="en-US" dirty="0" smtClean="0"/>
              <a:t>Two BDTs are trained, against </a:t>
            </a:r>
            <a:r>
              <a:rPr lang="en-US" b="1" dirty="0" smtClean="0"/>
              <a:t>WW</a:t>
            </a:r>
            <a:r>
              <a:rPr lang="en-US" dirty="0" smtClean="0"/>
              <a:t> and </a:t>
            </a:r>
            <a:r>
              <a:rPr lang="en-US" b="1" dirty="0" err="1" smtClean="0"/>
              <a:t>tt</a:t>
            </a:r>
            <a:r>
              <a:rPr lang="en-US" b="1" dirty="0" smtClean="0"/>
              <a:t> </a:t>
            </a:r>
            <a:r>
              <a:rPr lang="en-US" dirty="0" smtClean="0"/>
              <a:t>alone, optimized separately</a:t>
            </a:r>
          </a:p>
          <a:p>
            <a:r>
              <a:rPr lang="es-ES" dirty="0" smtClean="0"/>
              <a:t>Bi-dimensional </a:t>
            </a:r>
            <a:r>
              <a:rPr lang="es-ES" dirty="0" err="1" smtClean="0"/>
              <a:t>approach</a:t>
            </a:r>
            <a:endParaRPr lang="es-ES" dirty="0" smtClean="0"/>
          </a:p>
        </p:txBody>
      </p:sp>
      <p:sp>
        <p:nvSpPr>
          <p:cNvPr id="10" name="9 CuadroTexto"/>
          <p:cNvSpPr txBox="1"/>
          <p:nvPr/>
        </p:nvSpPr>
        <p:spPr>
          <a:xfrm>
            <a:off x="251520" y="4437112"/>
            <a:ext cx="4320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Single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made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BDTs</a:t>
            </a:r>
            <a:r>
              <a:rPr lang="es-ES" dirty="0" smtClean="0"/>
              <a:t> </a:t>
            </a:r>
            <a:r>
              <a:rPr lang="es-ES" dirty="0" err="1" smtClean="0"/>
              <a:t>combined</a:t>
            </a:r>
            <a:r>
              <a:rPr lang="es-ES" dirty="0" smtClean="0"/>
              <a:t> </a:t>
            </a:r>
            <a:r>
              <a:rPr lang="es-ES" dirty="0" err="1" smtClean="0"/>
              <a:t>together</a:t>
            </a:r>
            <a:r>
              <a:rPr lang="es-ES" dirty="0" smtClean="0"/>
              <a:t> </a:t>
            </a:r>
          </a:p>
          <a:p>
            <a:r>
              <a:rPr lang="en-US" dirty="0" smtClean="0"/>
              <a:t>A </a:t>
            </a:r>
            <a:r>
              <a:rPr lang="en-US" b="1" dirty="0" smtClean="0"/>
              <a:t>circular cut </a:t>
            </a:r>
            <a:r>
              <a:rPr lang="en-US" dirty="0" smtClean="0"/>
              <a:t>around the region with highest signal content (</a:t>
            </a:r>
            <a:r>
              <a:rPr lang="en-US" b="1" dirty="0" smtClean="0">
                <a:solidFill>
                  <a:schemeClr val="accent1"/>
                </a:solidFill>
              </a:rPr>
              <a:t>center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1"/>
                </a:solidFill>
              </a:rPr>
              <a:t>radius </a:t>
            </a:r>
            <a:r>
              <a:rPr lang="en-US" dirty="0" smtClean="0"/>
              <a:t>chosen to optimize the </a:t>
            </a:r>
            <a:r>
              <a:rPr lang="en-US" dirty="0" err="1" smtClean="0"/>
              <a:t>signicance</a:t>
            </a:r>
            <a:r>
              <a:rPr lang="en-US" dirty="0" smtClean="0"/>
              <a:t>), Radius: final discriminating variable</a:t>
            </a:r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4221088"/>
            <a:ext cx="2322555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6948264" y="4797152"/>
            <a:ext cx="189046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Final BDT 2D discriminating variable for </a:t>
            </a:r>
            <a:r>
              <a:rPr lang="en-US" sz="1600" dirty="0" err="1" smtClean="0"/>
              <a:t>m</a:t>
            </a:r>
            <a:r>
              <a:rPr lang="en-US" sz="1600" baseline="-25000" dirty="0" err="1" smtClean="0"/>
              <a:t>H</a:t>
            </a:r>
            <a:r>
              <a:rPr lang="en-US" sz="1600" dirty="0" smtClean="0"/>
              <a:t>=160 </a:t>
            </a:r>
            <a:r>
              <a:rPr lang="en-US" sz="1600" dirty="0" err="1" smtClean="0"/>
              <a:t>GeV</a:t>
            </a:r>
            <a:endParaRPr lang="en-US" sz="1600" dirty="0" smtClean="0"/>
          </a:p>
          <a:p>
            <a:r>
              <a:rPr lang="en-US" sz="1600" dirty="0" smtClean="0"/>
              <a:t>200 pb</a:t>
            </a:r>
            <a:r>
              <a:rPr lang="en-US" sz="1600" baseline="30000" dirty="0" smtClean="0"/>
              <a:t>-1 </a:t>
            </a:r>
            <a:r>
              <a:rPr lang="en-US" sz="1600" dirty="0" smtClean="0"/>
              <a:t>at 10 </a:t>
            </a:r>
            <a:r>
              <a:rPr lang="en-US" sz="1600" dirty="0" err="1" smtClean="0"/>
              <a:t>TeV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pseudo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0232" y="2132856"/>
            <a:ext cx="2289789" cy="212694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to estimate the Background from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467544" y="1340768"/>
            <a:ext cx="83529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estimation of </a:t>
            </a:r>
            <a:r>
              <a:rPr lang="en-US" dirty="0" smtClean="0"/>
              <a:t>the </a:t>
            </a:r>
            <a:r>
              <a:rPr lang="en-US" dirty="0" smtClean="0"/>
              <a:t>main backgrounds </a:t>
            </a:r>
            <a:r>
              <a:rPr lang="en-US" dirty="0" smtClean="0"/>
              <a:t>will require dedicated studies in real </a:t>
            </a:r>
            <a:r>
              <a:rPr lang="en-US" dirty="0" smtClean="0"/>
              <a:t>data</a:t>
            </a:r>
          </a:p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Z+jets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 +jets </a:t>
            </a:r>
            <a:r>
              <a:rPr lang="en-US" dirty="0" smtClean="0"/>
              <a:t>(very large cross-sections, specific characteristics)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</a:t>
            </a:r>
            <a:r>
              <a:rPr lang="en-US" dirty="0" smtClean="0"/>
              <a:t> (almost identical to the signal)</a:t>
            </a:r>
          </a:p>
          <a:p>
            <a:endParaRPr lang="es-ES" dirty="0" smtClean="0"/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/>
              <a:t>proposed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of </a:t>
            </a:r>
            <a:r>
              <a:rPr lang="es-ES" dirty="0" err="1" smtClean="0"/>
              <a:t>them</a:t>
            </a:r>
            <a:endParaRPr lang="en-US" dirty="0" smtClean="0"/>
          </a:p>
        </p:txBody>
      </p:sp>
      <p:pic>
        <p:nvPicPr>
          <p:cNvPr id="10" name="9 Imagen" descr="wz_tcme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4077072"/>
            <a:ext cx="2268428" cy="2177082"/>
          </a:xfrm>
          <a:prstGeom prst="rect">
            <a:avLst/>
          </a:prstGeom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3" name="12 Rectángulo"/>
          <p:cNvSpPr/>
          <p:nvPr/>
        </p:nvSpPr>
        <p:spPr>
          <a:xfrm>
            <a:off x="467544" y="2852936"/>
            <a:ext cx="6048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Additional</a:t>
            </a:r>
            <a:r>
              <a:rPr lang="es-ES" dirty="0" smtClean="0"/>
              <a:t> </a:t>
            </a:r>
            <a:r>
              <a:rPr lang="es-ES" dirty="0" err="1" smtClean="0"/>
              <a:t>methods</a:t>
            </a:r>
            <a:r>
              <a:rPr lang="es-ES" dirty="0" smtClean="0"/>
              <a:t>:</a:t>
            </a:r>
          </a:p>
          <a:p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-Muon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Fake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(</a:t>
            </a:r>
            <a:r>
              <a:rPr lang="es-ES" dirty="0" err="1" smtClean="0"/>
              <a:t>W+jets</a:t>
            </a:r>
            <a:r>
              <a:rPr lang="es-ES" dirty="0" smtClean="0"/>
              <a:t>)</a:t>
            </a:r>
          </a:p>
          <a:p>
            <a:pPr>
              <a:buFontTx/>
              <a:buChar char="-"/>
            </a:pP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Missing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  <a:r>
              <a:rPr lang="es-ES" b="1" baseline="-25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</a:t>
            </a:r>
            <a:r>
              <a:rPr lang="es-ES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(</a:t>
            </a:r>
            <a:r>
              <a:rPr lang="es-ES" dirty="0" err="1" smtClean="0"/>
              <a:t>Z+jets</a:t>
            </a:r>
            <a:r>
              <a:rPr lang="es-ES" dirty="0" smtClean="0"/>
              <a:t>)</a:t>
            </a:r>
          </a:p>
          <a:p>
            <a:pPr lvl="1">
              <a:buFontTx/>
              <a:buChar char="-"/>
            </a:pPr>
            <a:r>
              <a:rPr lang="es-ES" dirty="0" err="1" smtClean="0"/>
              <a:t>Missing</a:t>
            </a:r>
            <a:r>
              <a:rPr lang="es-ES" dirty="0" smtClean="0"/>
              <a:t> E</a:t>
            </a:r>
            <a:r>
              <a:rPr lang="es-ES" baseline="-25000" dirty="0" smtClean="0"/>
              <a:t>T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b="1" dirty="0" smtClean="0"/>
              <a:t>Wµ</a:t>
            </a:r>
            <a:r>
              <a:rPr lang="el-GR" b="1" dirty="0" smtClean="0"/>
              <a:t>ν</a:t>
            </a:r>
            <a:r>
              <a:rPr lang="es-ES" dirty="0" smtClean="0"/>
              <a:t> </a:t>
            </a:r>
            <a:r>
              <a:rPr lang="es-ES" dirty="0" err="1" smtClean="0"/>
              <a:t>compared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muon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b="1" dirty="0" smtClean="0"/>
              <a:t>Zµµ</a:t>
            </a:r>
          </a:p>
          <a:p>
            <a:pPr lvl="1">
              <a:buFontTx/>
              <a:buChar char="-"/>
            </a:pPr>
            <a:r>
              <a:rPr lang="es-ES" dirty="0" smtClean="0"/>
              <a:t>Use of </a:t>
            </a:r>
            <a:r>
              <a:rPr lang="es-ES" b="1" dirty="0" err="1" smtClean="0"/>
              <a:t>tt</a:t>
            </a:r>
            <a:r>
              <a:rPr lang="es-ES" b="1" dirty="0" err="1" smtClean="0">
                <a:ea typeface="Arial Unicode MS"/>
                <a:cs typeface="Arial Unicode MS"/>
              </a:rPr>
              <a:t>→e</a:t>
            </a:r>
            <a:r>
              <a:rPr lang="es-ES" b="1" dirty="0" smtClean="0">
                <a:ea typeface="Arial Unicode MS"/>
                <a:cs typeface="Arial Unicode MS"/>
              </a:rPr>
              <a:t>µ</a:t>
            </a:r>
            <a:r>
              <a:rPr lang="es-ES" b="1" dirty="0" smtClean="0"/>
              <a:t> </a:t>
            </a:r>
            <a:r>
              <a:rPr lang="es-ES" dirty="0" err="1" smtClean="0"/>
              <a:t>decay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-</a:t>
            </a:r>
            <a:r>
              <a:rPr lang="es-E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Softmuon</a:t>
            </a:r>
            <a:r>
              <a:rPr lang="es-E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s-E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ethod</a:t>
            </a:r>
            <a:r>
              <a:rPr lang="es-E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(</a:t>
            </a:r>
            <a:r>
              <a:rPr lang="es-ES" dirty="0" err="1" smtClean="0"/>
              <a:t>ttbar</a:t>
            </a:r>
            <a:r>
              <a:rPr lang="es-ES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</a:t>
            </a:r>
            <a:r>
              <a:rPr lang="es-ES" dirty="0" err="1" smtClean="0"/>
              <a:t>Regions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147248" cy="489654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To measure the background in the Signal region</a:t>
            </a:r>
          </a:p>
          <a:p>
            <a:r>
              <a:rPr lang="en-US" sz="1800" dirty="0" smtClean="0"/>
              <a:t>C.R. close to signal region, with minimum signal presence </a:t>
            </a:r>
          </a:p>
          <a:p>
            <a:r>
              <a:rPr lang="en-US" sz="1800" dirty="0" smtClean="0"/>
              <a:t>The background measured in the CR is used to estimate the contribution in the signal </a:t>
            </a:r>
            <a:r>
              <a:rPr lang="en-US" sz="1800" dirty="0" smtClean="0"/>
              <a:t>region</a:t>
            </a:r>
            <a:endParaRPr lang="en-US" sz="1800" dirty="0" smtClean="0"/>
          </a:p>
          <a:p>
            <a:endParaRPr lang="es-ES" sz="1800" dirty="0" smtClean="0"/>
          </a:p>
          <a:p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b="1" dirty="0" err="1" smtClean="0"/>
              <a:t>tt</a:t>
            </a:r>
            <a:r>
              <a:rPr lang="es-ES" sz="1800" b="1" dirty="0" smtClean="0"/>
              <a:t>, WW</a:t>
            </a:r>
            <a:r>
              <a:rPr lang="es-ES" sz="1800" dirty="0" smtClean="0"/>
              <a:t> and </a:t>
            </a:r>
            <a:r>
              <a:rPr lang="es-ES" sz="1800" b="1" dirty="0" err="1" smtClean="0"/>
              <a:t>Z+jets</a:t>
            </a:r>
            <a:r>
              <a:rPr lang="es-ES" sz="1800" dirty="0" smtClean="0"/>
              <a:t> control </a:t>
            </a:r>
            <a:r>
              <a:rPr lang="es-ES" sz="1800" dirty="0" err="1" smtClean="0"/>
              <a:t>regions</a:t>
            </a:r>
            <a:r>
              <a:rPr lang="es-ES" sz="1800" dirty="0" smtClean="0"/>
              <a:t> </a:t>
            </a:r>
            <a:r>
              <a:rPr lang="es-ES" sz="1800" dirty="0" err="1" smtClean="0"/>
              <a:t>defined</a:t>
            </a:r>
            <a:r>
              <a:rPr lang="es-ES" sz="1800" dirty="0" smtClean="0"/>
              <a:t>:</a:t>
            </a:r>
            <a:endParaRPr lang="es-ES" sz="1800" dirty="0" smtClean="0"/>
          </a:p>
          <a:p>
            <a:pPr lvl="1"/>
            <a:r>
              <a:rPr lang="es-ES" sz="1800" b="1" dirty="0" err="1" smtClean="0"/>
              <a:t>tt</a:t>
            </a:r>
            <a:r>
              <a:rPr lang="es-ES" sz="1800" b="1" dirty="0" smtClean="0"/>
              <a:t>:</a:t>
            </a:r>
            <a:r>
              <a:rPr lang="es-ES" sz="1800" dirty="0" smtClean="0"/>
              <a:t> </a:t>
            </a:r>
            <a:r>
              <a:rPr lang="es-ES" sz="1800" dirty="0" err="1" smtClean="0"/>
              <a:t>asking</a:t>
            </a:r>
            <a:r>
              <a:rPr lang="es-ES" sz="1800" dirty="0" smtClean="0"/>
              <a:t> </a:t>
            </a:r>
            <a:r>
              <a:rPr lang="es-ES" sz="1800" dirty="0" err="1" smtClean="0"/>
              <a:t>explicitly</a:t>
            </a:r>
            <a:r>
              <a:rPr lang="es-ES" sz="1800" dirty="0" smtClean="0"/>
              <a:t> </a:t>
            </a:r>
            <a:r>
              <a:rPr lang="es-ES" sz="1800" dirty="0" err="1" smtClean="0"/>
              <a:t>for</a:t>
            </a:r>
            <a:r>
              <a:rPr lang="es-ES" sz="1800" dirty="0" smtClean="0"/>
              <a:t> 2 </a:t>
            </a:r>
            <a:r>
              <a:rPr lang="es-ES" sz="1800" dirty="0" err="1" smtClean="0"/>
              <a:t>or</a:t>
            </a:r>
            <a:r>
              <a:rPr lang="es-ES" sz="1800" dirty="0" smtClean="0"/>
              <a:t> more jets in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event</a:t>
            </a:r>
            <a:endParaRPr lang="es-ES" sz="1800" dirty="0" smtClean="0"/>
          </a:p>
          <a:p>
            <a:pPr lvl="1"/>
            <a:r>
              <a:rPr lang="es-ES" sz="1800" b="1" dirty="0" smtClean="0"/>
              <a:t>WW:</a:t>
            </a:r>
            <a:r>
              <a:rPr lang="es-ES" sz="1800" dirty="0" smtClean="0"/>
              <a:t> Jet veto and use of </a:t>
            </a:r>
            <a:r>
              <a:rPr lang="el-GR" sz="1800" dirty="0" smtClean="0"/>
              <a:t>ΔΦµµ</a:t>
            </a:r>
            <a:r>
              <a:rPr lang="es-ES" sz="1800" dirty="0" smtClean="0"/>
              <a:t> variable </a:t>
            </a:r>
          </a:p>
          <a:p>
            <a:pPr lvl="1"/>
            <a:r>
              <a:rPr lang="es-ES" sz="1800" b="1" dirty="0" err="1" smtClean="0"/>
              <a:t>Z+jets</a:t>
            </a:r>
            <a:r>
              <a:rPr lang="es-ES" sz="1800" dirty="0" smtClean="0"/>
              <a:t>: </a:t>
            </a:r>
            <a:r>
              <a:rPr lang="es-ES" sz="1800" dirty="0" smtClean="0"/>
              <a:t>Z </a:t>
            </a:r>
            <a:r>
              <a:rPr lang="es-ES" sz="1800" dirty="0" err="1" smtClean="0"/>
              <a:t>mass</a:t>
            </a:r>
            <a:r>
              <a:rPr lang="es-ES" sz="1800" dirty="0" smtClean="0"/>
              <a:t> </a:t>
            </a:r>
            <a:r>
              <a:rPr lang="es-ES" sz="1800" dirty="0" err="1" smtClean="0"/>
              <a:t>window</a:t>
            </a:r>
            <a:endParaRPr lang="es-ES" sz="1800" dirty="0" smtClean="0"/>
          </a:p>
          <a:p>
            <a:pPr lvl="1">
              <a:buNone/>
            </a:pPr>
            <a:endParaRPr lang="es-ES" sz="1800" dirty="0" smtClean="0"/>
          </a:p>
          <a:p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</a:t>
            </a:r>
            <a:r>
              <a:rPr lang="es-ES" sz="1800" dirty="0" smtClean="0"/>
              <a:t> : </a:t>
            </a:r>
            <a:r>
              <a:rPr lang="es-ES" sz="1800" dirty="0" err="1" smtClean="0"/>
              <a:t>check</a:t>
            </a:r>
            <a:r>
              <a:rPr lang="es-ES" sz="1800" dirty="0" smtClean="0"/>
              <a:t> </a:t>
            </a:r>
            <a:r>
              <a:rPr lang="es-E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jet-</a:t>
            </a:r>
            <a:r>
              <a:rPr lang="es-ES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</a:t>
            </a:r>
            <a:r>
              <a:rPr lang="es-E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</a:t>
            </a:r>
            <a:r>
              <a:rPr lang="es-ES" sz="1800" dirty="0" smtClean="0"/>
              <a:t> </a:t>
            </a:r>
            <a:r>
              <a:rPr lang="es-ES" sz="1800" dirty="0" err="1" smtClean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s-ES" sz="18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s-ES" sz="1800" dirty="0" err="1" smtClean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s-ES" sz="1800" dirty="0" smtClean="0">
                <a:solidFill>
                  <a:schemeClr val="bg2">
                    <a:lumMod val="10000"/>
                  </a:schemeClr>
                </a:solidFill>
              </a:rPr>
              <a:t> central </a:t>
            </a:r>
            <a:r>
              <a:rPr lang="es-ES" sz="1800" dirty="0" smtClean="0"/>
              <a:t>jet </a:t>
            </a:r>
            <a:r>
              <a:rPr lang="es-ES" sz="1800" dirty="0" smtClean="0"/>
              <a:t>veto and control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migration</a:t>
            </a:r>
            <a:r>
              <a:rPr lang="es-ES" sz="1800" dirty="0" smtClean="0"/>
              <a:t> </a:t>
            </a:r>
            <a:r>
              <a:rPr lang="es-ES" sz="1800" dirty="0" err="1" smtClean="0"/>
              <a:t>from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0 jet </a:t>
            </a:r>
            <a:r>
              <a:rPr lang="es-ES" sz="1800" dirty="0" err="1" smtClean="0"/>
              <a:t>bin</a:t>
            </a:r>
            <a:endParaRPr lang="es-ES" sz="1800" dirty="0" smtClean="0"/>
          </a:p>
          <a:p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Z+jets</a:t>
            </a:r>
            <a:r>
              <a:rPr lang="es-ES" sz="1800" dirty="0" smtClean="0"/>
              <a:t>: </a:t>
            </a:r>
            <a:r>
              <a:rPr lang="es-ES" sz="1800" b="1" dirty="0" smtClean="0"/>
              <a:t>muon </a:t>
            </a:r>
            <a:r>
              <a:rPr lang="es-ES" sz="1800" b="1" dirty="0" err="1" smtClean="0"/>
              <a:t>identification</a:t>
            </a:r>
            <a:r>
              <a:rPr lang="es-ES" sz="1800" b="1" dirty="0" smtClean="0"/>
              <a:t> </a:t>
            </a:r>
            <a:r>
              <a:rPr lang="es-ES" sz="1800" b="1" dirty="0" err="1" smtClean="0"/>
              <a:t>efficiencies</a:t>
            </a:r>
            <a:r>
              <a:rPr lang="es-ES" sz="1800" b="1" dirty="0" smtClean="0"/>
              <a:t> </a:t>
            </a:r>
            <a:r>
              <a:rPr lang="es-ES" sz="1800" dirty="0" smtClean="0"/>
              <a:t>(</a:t>
            </a:r>
            <a:r>
              <a:rPr lang="es-ES" sz="1800" dirty="0" err="1" smtClean="0"/>
              <a:t>tag</a:t>
            </a:r>
            <a:r>
              <a:rPr lang="es-ES" sz="1800" dirty="0" smtClean="0"/>
              <a:t> and </a:t>
            </a:r>
            <a:r>
              <a:rPr lang="es-ES" sz="1800" dirty="0" err="1" smtClean="0"/>
              <a:t>probe</a:t>
            </a:r>
            <a:r>
              <a:rPr lang="es-ES" sz="1800" dirty="0" smtClean="0"/>
              <a:t>) and </a:t>
            </a:r>
            <a:r>
              <a:rPr lang="es-ES" sz="18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Missing</a:t>
            </a:r>
            <a:r>
              <a:rPr lang="es-E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ES" sz="1800" b="1" baseline="-25000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s-ES" sz="1800" dirty="0" smtClean="0"/>
          </a:p>
          <a:p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</a:t>
            </a:r>
            <a:r>
              <a:rPr lang="es-ES" sz="1800" b="1" dirty="0" smtClean="0"/>
              <a:t>:</a:t>
            </a:r>
            <a:r>
              <a:rPr lang="es-ES" sz="1800" dirty="0" smtClean="0"/>
              <a:t> </a:t>
            </a:r>
            <a:r>
              <a:rPr lang="es-ES" sz="1800" dirty="0" err="1" smtClean="0"/>
              <a:t>complicated</a:t>
            </a:r>
            <a:r>
              <a:rPr lang="es-ES" sz="1800" dirty="0" smtClean="0"/>
              <a:t> </a:t>
            </a:r>
            <a:r>
              <a:rPr lang="es-ES" sz="1800" dirty="0" smtClean="0">
                <a:ea typeface="Arial Unicode MS"/>
                <a:cs typeface="Arial Unicode MS"/>
              </a:rPr>
              <a:t>→ </a:t>
            </a:r>
            <a:r>
              <a:rPr lang="es-ES" sz="1800" dirty="0" err="1" smtClean="0">
                <a:ea typeface="Arial Unicode MS"/>
                <a:cs typeface="Arial Unicode MS"/>
              </a:rPr>
              <a:t>difficult</a:t>
            </a:r>
            <a:r>
              <a:rPr lang="es-ES" sz="1800" dirty="0" smtClean="0">
                <a:ea typeface="Arial Unicode MS"/>
                <a:cs typeface="Arial Unicode MS"/>
              </a:rPr>
              <a:t> </a:t>
            </a:r>
            <a:r>
              <a:rPr lang="es-ES" sz="1800" dirty="0" err="1" smtClean="0">
                <a:ea typeface="Arial Unicode MS"/>
                <a:cs typeface="Arial Unicode MS"/>
              </a:rPr>
              <a:t>to</a:t>
            </a:r>
            <a:r>
              <a:rPr lang="es-ES" sz="1800" dirty="0" smtClean="0">
                <a:ea typeface="Arial Unicode MS"/>
                <a:cs typeface="Arial Unicode MS"/>
              </a:rPr>
              <a:t> </a:t>
            </a:r>
            <a:r>
              <a:rPr lang="es-ES" sz="1800" dirty="0" err="1" smtClean="0">
                <a:ea typeface="Arial Unicode MS"/>
                <a:cs typeface="Arial Unicode MS"/>
              </a:rPr>
              <a:t>disintangle</a:t>
            </a:r>
            <a:endParaRPr lang="es-ES" sz="18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4208" y="2636912"/>
            <a:ext cx="1622301" cy="79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Muon 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data</a:t>
            </a:r>
            <a:endParaRPr lang="en-US" dirty="0"/>
          </a:p>
        </p:txBody>
      </p:sp>
      <p:sp>
        <p:nvSpPr>
          <p:cNvPr id="9" name="8 CuadroTexto"/>
          <p:cNvSpPr txBox="1"/>
          <p:nvPr/>
        </p:nvSpPr>
        <p:spPr>
          <a:xfrm>
            <a:off x="357474" y="1196752"/>
            <a:ext cx="8607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and control </a:t>
            </a:r>
            <a:r>
              <a:rPr lang="es-ES" b="1" dirty="0" err="1" smtClean="0">
                <a:solidFill>
                  <a:schemeClr val="tx2"/>
                </a:solidFill>
              </a:rPr>
              <a:t>W+jets</a:t>
            </a:r>
            <a:r>
              <a:rPr lang="es-ES" dirty="0" smtClean="0"/>
              <a:t> </a:t>
            </a:r>
            <a:r>
              <a:rPr lang="es-ES" dirty="0" err="1" smtClean="0"/>
              <a:t>background</a:t>
            </a:r>
            <a:endParaRPr lang="es-ES" dirty="0" smtClean="0"/>
          </a:p>
          <a:p>
            <a:r>
              <a:rPr lang="es-ES" dirty="0" smtClean="0"/>
              <a:t>Muon 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measured</a:t>
            </a:r>
            <a:r>
              <a:rPr lang="es-ES" dirty="0" smtClean="0"/>
              <a:t> in </a:t>
            </a:r>
            <a:r>
              <a:rPr lang="es-ES" b="1" dirty="0" smtClean="0"/>
              <a:t>QCD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and </a:t>
            </a:r>
            <a:r>
              <a:rPr lang="es-ES" dirty="0" err="1" smtClean="0"/>
              <a:t>exported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b="1" dirty="0" err="1" smtClean="0"/>
              <a:t>W+jets</a:t>
            </a:r>
            <a:endParaRPr lang="es-ES" b="1" dirty="0" smtClean="0"/>
          </a:p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Muons</a:t>
            </a:r>
            <a:r>
              <a:rPr lang="es-ES" dirty="0" smtClean="0"/>
              <a:t> </a:t>
            </a:r>
            <a:r>
              <a:rPr lang="es-ES" dirty="0" smtClean="0"/>
              <a:t>(</a:t>
            </a:r>
            <a:r>
              <a:rPr lang="es-ES" dirty="0" err="1" smtClean="0"/>
              <a:t>passing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r>
              <a:rPr lang="es-ES" dirty="0" smtClean="0"/>
              <a:t>) and </a:t>
            </a:r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F</a:t>
            </a:r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akeable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objects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dirty="0" smtClean="0"/>
              <a:t>(jets, </a:t>
            </a:r>
            <a:r>
              <a:rPr lang="es-ES" dirty="0" err="1" smtClean="0"/>
              <a:t>tracks</a:t>
            </a:r>
            <a:r>
              <a:rPr lang="es-ES" dirty="0" smtClean="0"/>
              <a:t>, </a:t>
            </a:r>
            <a:r>
              <a:rPr lang="es-ES" dirty="0" err="1" smtClean="0"/>
              <a:t>tracker</a:t>
            </a:r>
            <a:r>
              <a:rPr lang="es-ES" dirty="0" smtClean="0"/>
              <a:t> </a:t>
            </a:r>
            <a:r>
              <a:rPr lang="es-ES" dirty="0" err="1" smtClean="0"/>
              <a:t>muons</a:t>
            </a:r>
            <a:r>
              <a:rPr lang="es-ES" dirty="0" smtClean="0"/>
              <a:t>...)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r>
              <a:rPr lang="es-ES" dirty="0" smtClean="0"/>
              <a:t> uses </a:t>
            </a:r>
            <a:r>
              <a:rPr lang="es-ES" b="1" dirty="0" smtClean="0"/>
              <a:t>QCD muon </a:t>
            </a:r>
            <a:r>
              <a:rPr lang="es-ES" b="1" dirty="0" err="1" smtClean="0"/>
              <a:t>enriched</a:t>
            </a:r>
            <a:r>
              <a:rPr lang="es-ES" b="1" dirty="0" smtClean="0"/>
              <a:t> </a:t>
            </a:r>
            <a:r>
              <a:rPr lang="es-ES" dirty="0" err="1" smtClean="0"/>
              <a:t>samples</a:t>
            </a:r>
            <a:r>
              <a:rPr lang="es-ES" dirty="0" smtClean="0"/>
              <a:t> in </a:t>
            </a:r>
            <a:r>
              <a:rPr lang="es-ES" dirty="0" err="1" smtClean="0"/>
              <a:t>which</a:t>
            </a:r>
            <a:r>
              <a:rPr lang="es-ES" dirty="0" smtClean="0"/>
              <a:t> at </a:t>
            </a:r>
            <a:r>
              <a:rPr lang="es-ES" dirty="0" err="1" smtClean="0"/>
              <a:t>least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 muon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found</a:t>
            </a:r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calculated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fakeable</a:t>
            </a:r>
            <a:r>
              <a:rPr lang="es-ES" dirty="0" smtClean="0"/>
              <a:t> </a:t>
            </a:r>
            <a:r>
              <a:rPr lang="es-ES" dirty="0" err="1" smtClean="0"/>
              <a:t>objects</a:t>
            </a:r>
            <a:r>
              <a:rPr lang="es-ES" dirty="0" smtClean="0"/>
              <a:t> 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 </a:t>
            </a:r>
            <a:r>
              <a:rPr lang="es-ES" dirty="0" err="1" smtClean="0"/>
              <a:t>that</a:t>
            </a:r>
            <a:r>
              <a:rPr lang="es-ES" dirty="0" smtClean="0"/>
              <a:t> can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r>
              <a:rPr lang="es-ES" dirty="0" smtClean="0"/>
              <a:t> as a </a:t>
            </a:r>
            <a:r>
              <a:rPr lang="es-ES" dirty="0" err="1" smtClean="0"/>
              <a:t>second</a:t>
            </a:r>
            <a:r>
              <a:rPr lang="es-ES" dirty="0" smtClean="0"/>
              <a:t> muon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3140968"/>
            <a:ext cx="4197141" cy="428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73016"/>
            <a:ext cx="3697291" cy="26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11 Rectángulo"/>
          <p:cNvSpPr/>
          <p:nvPr/>
        </p:nvSpPr>
        <p:spPr>
          <a:xfrm>
            <a:off x="3923928" y="3717032"/>
            <a:ext cx="48965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Factorized</a:t>
            </a:r>
            <a:r>
              <a:rPr lang="es-ES" dirty="0" smtClean="0"/>
              <a:t> in </a:t>
            </a:r>
            <a:r>
              <a:rPr lang="es-ES" b="1" dirty="0" smtClean="0">
                <a:solidFill>
                  <a:schemeClr val="tx2"/>
                </a:solidFill>
              </a:rPr>
              <a:t>P</a:t>
            </a:r>
            <a:r>
              <a:rPr lang="es-ES" b="1" baseline="-25000" dirty="0" smtClean="0">
                <a:solidFill>
                  <a:schemeClr val="tx2"/>
                </a:solidFill>
              </a:rPr>
              <a:t>T</a:t>
            </a:r>
            <a:r>
              <a:rPr lang="es-ES" dirty="0" smtClean="0"/>
              <a:t> and </a:t>
            </a:r>
            <a:r>
              <a:rPr lang="el-GR" b="1" dirty="0" smtClean="0">
                <a:solidFill>
                  <a:schemeClr val="tx2"/>
                </a:solidFill>
              </a:rPr>
              <a:t>η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/>
              <a:t>bins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err="1" smtClean="0"/>
              <a:t>Then</a:t>
            </a:r>
            <a:r>
              <a:rPr lang="es-ES" dirty="0" smtClean="0"/>
              <a:t>,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:</a:t>
            </a:r>
          </a:p>
          <a:p>
            <a:r>
              <a:rPr lang="es-ES" dirty="0" err="1" smtClean="0"/>
              <a:t>Instead</a:t>
            </a:r>
            <a:r>
              <a:rPr lang="es-ES" dirty="0" smtClean="0"/>
              <a:t> of </a:t>
            </a:r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muons</a:t>
            </a:r>
            <a:endParaRPr lang="es-ES" dirty="0" smtClean="0"/>
          </a:p>
          <a:p>
            <a:r>
              <a:rPr lang="es-ES" dirty="0" err="1" smtClean="0"/>
              <a:t>Select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one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muon + </a:t>
            </a:r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fakeable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2">
                    <a:lumMod val="75000"/>
                  </a:schemeClr>
                </a:solidFill>
              </a:rPr>
              <a:t>object</a:t>
            </a:r>
            <a:r>
              <a:rPr lang="es-ES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s-ES" dirty="0" err="1" smtClean="0"/>
              <a:t>Propagate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, </a:t>
            </a:r>
            <a:r>
              <a:rPr lang="es-ES" b="1" dirty="0" err="1" smtClean="0"/>
              <a:t>reweighted</a:t>
            </a:r>
            <a:r>
              <a:rPr lang="es-ES" b="1" dirty="0" smtClean="0"/>
              <a:t> </a:t>
            </a:r>
            <a:r>
              <a:rPr lang="es-ES" b="1" dirty="0" err="1" smtClean="0"/>
              <a:t>according</a:t>
            </a:r>
            <a:r>
              <a:rPr lang="es-ES" b="1" dirty="0" smtClean="0"/>
              <a:t> </a:t>
            </a:r>
            <a:r>
              <a:rPr lang="es-ES" b="1" dirty="0" err="1" smtClean="0"/>
              <a:t>to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P</a:t>
            </a:r>
            <a:r>
              <a:rPr lang="es-ES" b="1" baseline="-25000" dirty="0" smtClean="0"/>
              <a:t>T</a:t>
            </a:r>
            <a:r>
              <a:rPr lang="es-ES" b="1" dirty="0" smtClean="0"/>
              <a:t> and </a:t>
            </a:r>
            <a:r>
              <a:rPr lang="el-GR" b="1" dirty="0" smtClean="0"/>
              <a:t>η</a:t>
            </a:r>
            <a:r>
              <a:rPr lang="es-ES" b="1" dirty="0" smtClean="0"/>
              <a:t> 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Muon </a:t>
            </a:r>
            <a:r>
              <a:rPr lang="es-ES" dirty="0" err="1" smtClean="0"/>
              <a:t>Fake</a:t>
            </a:r>
            <a:r>
              <a:rPr lang="es-ES" dirty="0" smtClean="0"/>
              <a:t> </a:t>
            </a:r>
            <a:r>
              <a:rPr lang="es-ES" dirty="0" err="1" smtClean="0"/>
              <a:t>Rate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data</a:t>
            </a:r>
            <a:endParaRPr lang="en-US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119675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Initial</a:t>
            </a:r>
            <a:r>
              <a:rPr lang="es-ES" dirty="0" smtClean="0"/>
              <a:t>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err="1" smtClean="0"/>
              <a:t>already</a:t>
            </a:r>
            <a:r>
              <a:rPr lang="es-ES" dirty="0" smtClean="0"/>
              <a:t> </a:t>
            </a:r>
            <a:r>
              <a:rPr lang="es-ES" dirty="0" smtClean="0"/>
              <a:t>done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b="1" dirty="0" smtClean="0"/>
              <a:t>data</a:t>
            </a:r>
            <a:r>
              <a:rPr lang="es-ES" dirty="0" smtClean="0"/>
              <a:t>: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pure</a:t>
            </a:r>
            <a:r>
              <a:rPr lang="es-ES" dirty="0" smtClean="0"/>
              <a:t> QCD </a:t>
            </a:r>
            <a:r>
              <a:rPr lang="es-ES" dirty="0" err="1" smtClean="0"/>
              <a:t>tracks</a:t>
            </a:r>
            <a:r>
              <a:rPr lang="es-ES" dirty="0" smtClean="0"/>
              <a:t> and </a:t>
            </a:r>
            <a:r>
              <a:rPr lang="es-ES" dirty="0" err="1" smtClean="0"/>
              <a:t>measure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many</a:t>
            </a:r>
            <a:r>
              <a:rPr lang="es-ES" dirty="0" smtClean="0"/>
              <a:t> times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end</a:t>
            </a:r>
            <a:r>
              <a:rPr lang="es-ES" dirty="0" smtClean="0"/>
              <a:t> up </a:t>
            </a:r>
            <a:r>
              <a:rPr lang="es-ES" dirty="0" err="1" smtClean="0"/>
              <a:t>reconstructed</a:t>
            </a:r>
            <a:r>
              <a:rPr lang="es-ES" dirty="0" smtClean="0"/>
              <a:t> and </a:t>
            </a:r>
            <a:r>
              <a:rPr lang="es-ES" dirty="0" err="1" smtClean="0"/>
              <a:t>identifed</a:t>
            </a:r>
            <a:r>
              <a:rPr lang="es-ES" dirty="0" smtClean="0"/>
              <a:t> as </a:t>
            </a:r>
            <a:r>
              <a:rPr lang="es-ES" dirty="0" err="1" smtClean="0"/>
              <a:t>muons</a:t>
            </a:r>
            <a:r>
              <a:rPr lang="es-ES" dirty="0" smtClean="0"/>
              <a:t> (</a:t>
            </a:r>
            <a:r>
              <a:rPr lang="es-ES" dirty="0" err="1" smtClean="0"/>
              <a:t>needs</a:t>
            </a:r>
            <a:r>
              <a:rPr lang="es-ES" dirty="0" smtClean="0"/>
              <a:t> more ∫L)</a:t>
            </a:r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3140968"/>
            <a:ext cx="4667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Imagen" descr="pt_eta_data_mc_tr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916832"/>
            <a:ext cx="8136904" cy="3891563"/>
          </a:xfrm>
          <a:prstGeom prst="rect">
            <a:avLst/>
          </a:prstGeom>
        </p:spPr>
      </p:pic>
      <p:sp>
        <p:nvSpPr>
          <p:cNvPr id="14" name="13 Rectángulo"/>
          <p:cNvSpPr/>
          <p:nvPr/>
        </p:nvSpPr>
        <p:spPr>
          <a:xfrm>
            <a:off x="467544" y="5589240"/>
            <a:ext cx="8388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MUO-10-002</a:t>
            </a:r>
            <a:r>
              <a:rPr lang="en-US" dirty="0" smtClean="0"/>
              <a:t> - </a:t>
            </a:r>
            <a:r>
              <a:rPr lang="en-US" sz="1600" dirty="0" smtClean="0"/>
              <a:t>'Performance of </a:t>
            </a:r>
            <a:r>
              <a:rPr lang="en-US" sz="1600" dirty="0" err="1" smtClean="0"/>
              <a:t>muon</a:t>
            </a:r>
            <a:r>
              <a:rPr lang="en-US" sz="1600" dirty="0" smtClean="0"/>
              <a:t> </a:t>
            </a:r>
            <a:r>
              <a:rPr lang="en-US" sz="1600" dirty="0" err="1" smtClean="0"/>
              <a:t>identication</a:t>
            </a:r>
            <a:r>
              <a:rPr lang="en-US" sz="1600" dirty="0" smtClean="0"/>
              <a:t> in pp collisions at </a:t>
            </a:r>
            <a:r>
              <a:rPr lang="en-US" sz="1600" dirty="0" err="1" smtClean="0"/>
              <a:t>sqrt</a:t>
            </a:r>
            <a:r>
              <a:rPr lang="en-US" sz="1600" dirty="0" smtClean="0"/>
              <a:t>(s) = 7 </a:t>
            </a:r>
            <a:r>
              <a:rPr lang="en-US" sz="1600" dirty="0" err="1" smtClean="0"/>
              <a:t>TeV</a:t>
            </a:r>
            <a:r>
              <a:rPr lang="en-US" sz="1600" dirty="0" smtClean="0"/>
              <a:t>‘</a:t>
            </a:r>
            <a:endParaRPr lang="en-US" dirty="0" smtClean="0"/>
          </a:p>
          <a:p>
            <a:pPr algn="ctr"/>
            <a:r>
              <a:rPr lang="en-US" dirty="0" smtClean="0"/>
              <a:t>Public result for ICHEP10</a:t>
            </a:r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WW </a:t>
            </a:r>
            <a:r>
              <a:rPr lang="es-ES" dirty="0" err="1" smtClean="0"/>
              <a:t>cross-section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284984"/>
            <a:ext cx="3377660" cy="3034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6 Marcador de contenido"/>
          <p:cNvSpPr txBox="1">
            <a:spLocks/>
          </p:cNvSpPr>
          <p:nvPr/>
        </p:nvSpPr>
        <p:spPr>
          <a:xfrm>
            <a:off x="467544" y="1334968"/>
            <a:ext cx="8208912" cy="22322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Understanding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WW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mandatory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(irreducible)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dirty="0" err="1" smtClean="0"/>
              <a:t>Complicated</a:t>
            </a:r>
            <a:r>
              <a:rPr lang="es-ES" dirty="0" smtClean="0"/>
              <a:t> </a:t>
            </a:r>
            <a:r>
              <a:rPr lang="es-ES" dirty="0" err="1" smtClean="0"/>
              <a:t>definition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/>
              <a:t>WW</a:t>
            </a:r>
            <a:r>
              <a:rPr lang="es-ES" dirty="0" smtClean="0"/>
              <a:t> </a:t>
            </a:r>
            <a:r>
              <a:rPr lang="es-ES" b="1" dirty="0" smtClean="0"/>
              <a:t>control </a:t>
            </a:r>
            <a:r>
              <a:rPr lang="es-ES" b="1" dirty="0" err="1" smtClean="0"/>
              <a:t>region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seen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step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towards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of HWW in data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accesible </a:t>
            </a: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earlier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HWW (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be studied already with 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~100pb</a:t>
            </a:r>
            <a:r>
              <a:rPr kumimoji="0" lang="es-ES" sz="1800" b="1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-1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ingredientes,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HWW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adapted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measure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WW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cross-section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8188" y="3044110"/>
            <a:ext cx="47625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467544" y="3645024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sequential</a:t>
            </a:r>
            <a:r>
              <a:rPr lang="es-ES" dirty="0" smtClean="0"/>
              <a:t> </a:t>
            </a:r>
            <a:r>
              <a:rPr lang="es-ES" dirty="0" err="1" smtClean="0"/>
              <a:t>cuts</a:t>
            </a:r>
            <a:r>
              <a:rPr lang="es-ES" dirty="0" smtClean="0"/>
              <a:t>, </a:t>
            </a:r>
            <a:r>
              <a:rPr lang="el-GR" dirty="0" smtClean="0"/>
              <a:t>ΔΦµµ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end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chain</a:t>
            </a:r>
            <a:endParaRPr lang="en-US" dirty="0"/>
          </a:p>
        </p:txBody>
      </p:sp>
      <p:sp>
        <p:nvSpPr>
          <p:cNvPr id="14" name="13 Rectángulo"/>
          <p:cNvSpPr/>
          <p:nvPr/>
        </p:nvSpPr>
        <p:spPr>
          <a:xfrm>
            <a:off x="467544" y="5877272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AN-2009/185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467544" y="5589240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AN-2009/025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467544" y="4437112"/>
            <a:ext cx="4608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 of HWW signal could be possible through study of the WW process (assuming it exists, and only for some masses)</a:t>
            </a:r>
            <a:endParaRPr lang="es-ES" dirty="0" smtClean="0"/>
          </a:p>
        </p:txBody>
      </p:sp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Systematic</a:t>
            </a:r>
            <a:r>
              <a:rPr lang="es-ES" dirty="0" smtClean="0"/>
              <a:t> </a:t>
            </a:r>
            <a:r>
              <a:rPr lang="es-ES" dirty="0" err="1" smtClean="0"/>
              <a:t>Uncertainties</a:t>
            </a:r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"/>
          </p:nvPr>
        </p:nvSpPr>
        <p:spPr>
          <a:xfrm>
            <a:off x="323528" y="2060848"/>
            <a:ext cx="8640960" cy="2304256"/>
          </a:xfrm>
        </p:spPr>
        <p:txBody>
          <a:bodyPr>
            <a:normAutofit/>
          </a:bodyPr>
          <a:lstStyle/>
          <a:p>
            <a:r>
              <a:rPr lang="es-ES" sz="1800" b="1" dirty="0" err="1" smtClean="0">
                <a:solidFill>
                  <a:schemeClr val="tx2"/>
                </a:solidFill>
              </a:rPr>
              <a:t>Luminosity</a:t>
            </a:r>
            <a:r>
              <a:rPr lang="es-ES" sz="1800" b="1" dirty="0" smtClean="0">
                <a:solidFill>
                  <a:schemeClr val="tx2"/>
                </a:solidFill>
              </a:rPr>
              <a:t>:</a:t>
            </a:r>
            <a:r>
              <a:rPr lang="es-ES" sz="1800" dirty="0" smtClean="0"/>
              <a:t> </a:t>
            </a:r>
            <a:r>
              <a:rPr lang="es-ES" sz="1800" dirty="0" err="1" smtClean="0"/>
              <a:t>From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LHC  and CMS, </a:t>
            </a:r>
            <a:r>
              <a:rPr lang="es-ES" sz="1800" dirty="0" err="1" smtClean="0"/>
              <a:t>Zee</a:t>
            </a:r>
            <a:r>
              <a:rPr lang="es-ES" sz="1800" dirty="0" smtClean="0"/>
              <a:t> and Zµµ (</a:t>
            </a:r>
            <a:r>
              <a:rPr lang="es-ES" sz="1800" dirty="0" err="1" smtClean="0"/>
              <a:t>around</a:t>
            </a:r>
            <a:r>
              <a:rPr lang="es-ES" sz="1800" dirty="0" smtClean="0"/>
              <a:t> 11%)</a:t>
            </a:r>
          </a:p>
          <a:p>
            <a:r>
              <a:rPr lang="en-US" sz="1800" b="1" dirty="0" err="1">
                <a:solidFill>
                  <a:schemeClr val="tx2"/>
                </a:solidFill>
              </a:rPr>
              <a:t>Muon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identication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tx2"/>
                </a:solidFill>
              </a:rPr>
              <a:t>and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tx2"/>
                </a:solidFill>
              </a:rPr>
              <a:t>Trigger </a:t>
            </a:r>
            <a:r>
              <a:rPr lang="en-US" sz="1800" b="1" dirty="0" smtClean="0">
                <a:solidFill>
                  <a:schemeClr val="tx2"/>
                </a:solidFill>
              </a:rPr>
              <a:t>efficiencies</a:t>
            </a:r>
            <a:r>
              <a:rPr lang="en-US" sz="1800" dirty="0" smtClean="0">
                <a:solidFill>
                  <a:schemeClr val="tx2"/>
                </a:solidFill>
              </a:rPr>
              <a:t>: </a:t>
            </a:r>
            <a:r>
              <a:rPr lang="en-US" sz="1800" dirty="0" smtClean="0"/>
              <a:t>“</a:t>
            </a:r>
            <a:r>
              <a:rPr lang="en-US" sz="1800" dirty="0" smtClean="0"/>
              <a:t>tag </a:t>
            </a:r>
            <a:r>
              <a:rPr lang="en-US" sz="1800" dirty="0" smtClean="0"/>
              <a:t>and </a:t>
            </a:r>
            <a:r>
              <a:rPr lang="en-US" sz="1800" dirty="0" smtClean="0"/>
              <a:t>probe” </a:t>
            </a:r>
            <a:r>
              <a:rPr lang="en-US" sz="1800" dirty="0" smtClean="0"/>
              <a:t>in Z</a:t>
            </a:r>
            <a:r>
              <a:rPr lang="es-ES" sz="1800" dirty="0" smtClean="0"/>
              <a:t>µµ </a:t>
            </a:r>
            <a:r>
              <a:rPr lang="en-US" sz="1800" dirty="0" smtClean="0"/>
              <a:t> 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Misalignment and </a:t>
            </a:r>
            <a:r>
              <a:rPr lang="en-US" sz="1800" b="1" dirty="0" err="1">
                <a:solidFill>
                  <a:schemeClr val="tx2"/>
                </a:solidFill>
              </a:rPr>
              <a:t>Miscalibration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</a:rPr>
              <a:t>scenarios: </a:t>
            </a:r>
            <a:r>
              <a:rPr lang="en-US" sz="1800" dirty="0" smtClean="0"/>
              <a:t>C</a:t>
            </a:r>
            <a:r>
              <a:rPr lang="en-US" sz="1800" dirty="0" smtClean="0"/>
              <a:t>alculated by </a:t>
            </a:r>
            <a:r>
              <a:rPr lang="en-US" sz="1800" dirty="0" smtClean="0"/>
              <a:t>repeating </a:t>
            </a:r>
            <a:r>
              <a:rPr lang="en-US" sz="1800" dirty="0" smtClean="0"/>
              <a:t>the analysis in 3 scenarios (</a:t>
            </a:r>
            <a:r>
              <a:rPr lang="en-US" sz="1800" b="1" dirty="0" smtClean="0"/>
              <a:t>0-10-100pb</a:t>
            </a:r>
            <a:r>
              <a:rPr lang="en-US" sz="1800" b="1" baseline="30000" dirty="0" smtClean="0"/>
              <a:t>-1</a:t>
            </a:r>
            <a:r>
              <a:rPr lang="en-US" sz="1800" dirty="0" smtClean="0"/>
              <a:t>) with dedicated </a:t>
            </a:r>
            <a:r>
              <a:rPr lang="en-US" sz="1800" dirty="0" err="1" smtClean="0"/>
              <a:t>tt</a:t>
            </a:r>
            <a:r>
              <a:rPr lang="en-US" sz="1800" dirty="0" smtClean="0"/>
              <a:t> samples (2%)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Missing E</a:t>
            </a:r>
            <a:r>
              <a:rPr lang="en-US" sz="1800" b="1" baseline="-25000" dirty="0">
                <a:solidFill>
                  <a:schemeClr val="tx2"/>
                </a:solidFill>
              </a:rPr>
              <a:t>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smtClean="0">
                <a:solidFill>
                  <a:schemeClr val="tx2"/>
                </a:solidFill>
              </a:rPr>
              <a:t>modeling</a:t>
            </a:r>
            <a:r>
              <a:rPr lang="en-US" sz="1800" dirty="0" smtClean="0"/>
              <a:t>: Affects mostly </a:t>
            </a:r>
            <a:r>
              <a:rPr lang="en-US" sz="1800" dirty="0" err="1" smtClean="0"/>
              <a:t>Z+jets</a:t>
            </a:r>
            <a:r>
              <a:rPr lang="en-US" sz="1800" dirty="0" smtClean="0"/>
              <a:t>, small final contribution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Jet reconstruction </a:t>
            </a:r>
            <a:r>
              <a:rPr lang="en-US" sz="1800" b="1" dirty="0" smtClean="0">
                <a:solidFill>
                  <a:schemeClr val="tx2"/>
                </a:solidFill>
              </a:rPr>
              <a:t>efficiency</a:t>
            </a:r>
            <a:r>
              <a:rPr lang="en-US" sz="1800" dirty="0" smtClean="0"/>
              <a:t>: </a:t>
            </a:r>
            <a:r>
              <a:rPr lang="en-US" sz="1800" dirty="0" err="1" smtClean="0"/>
              <a:t>Z+jets</a:t>
            </a:r>
            <a:r>
              <a:rPr lang="en-US" sz="1800" dirty="0" smtClean="0"/>
              <a:t> samples produced using different generators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293096"/>
            <a:ext cx="433301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Rectángulo"/>
          <p:cNvSpPr/>
          <p:nvPr/>
        </p:nvSpPr>
        <p:spPr>
          <a:xfrm>
            <a:off x="5292080" y="4797152"/>
            <a:ext cx="2952328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Variation of the relative efficiency of the Jet Veto as a function of the E</a:t>
            </a:r>
            <a:r>
              <a:rPr lang="en-US" sz="1600" baseline="-25000" dirty="0" smtClean="0"/>
              <a:t>T</a:t>
            </a:r>
            <a:r>
              <a:rPr lang="en-US" sz="1600" dirty="0" smtClean="0"/>
              <a:t> threshold of the considered jets </a:t>
            </a:r>
          </a:p>
          <a:p>
            <a:r>
              <a:rPr lang="es-ES" sz="1600" dirty="0" smtClean="0"/>
              <a:t>(1-6%)</a:t>
            </a:r>
            <a:endParaRPr lang="en-US" sz="1600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0" name="9 Rectángulo"/>
          <p:cNvSpPr/>
          <p:nvPr/>
        </p:nvSpPr>
        <p:spPr>
          <a:xfrm>
            <a:off x="395536" y="1268760"/>
            <a:ext cx="8136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Several sources of systematic uncertainties have been </a:t>
            </a:r>
            <a:r>
              <a:rPr lang="en-US" dirty="0" smtClean="0"/>
              <a:t>addressed </a:t>
            </a:r>
            <a:endParaRPr lang="en-US" dirty="0" smtClean="0"/>
          </a:p>
          <a:p>
            <a:r>
              <a:rPr lang="en-US" dirty="0" smtClean="0"/>
              <a:t>Most of them need to be estimated in real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magen" descr="0jets_neg.png"/>
          <p:cNvPicPr>
            <a:picLocks noChangeAspect="1"/>
          </p:cNvPicPr>
          <p:nvPr/>
        </p:nvPicPr>
        <p:blipFill>
          <a:blip r:embed="rId2" cstate="print"/>
          <a:srcRect t="2516" b="4404"/>
          <a:stretch>
            <a:fillRect/>
          </a:stretch>
        </p:blipFill>
        <p:spPr>
          <a:xfrm>
            <a:off x="6886999" y="1196752"/>
            <a:ext cx="2257001" cy="2016224"/>
          </a:xfrm>
          <a:prstGeom prst="rect">
            <a:avLst/>
          </a:prstGeom>
        </p:spPr>
      </p:pic>
      <p:pic>
        <p:nvPicPr>
          <p:cNvPr id="10" name="9 Imagen" descr="0jets_pos.png"/>
          <p:cNvPicPr>
            <a:picLocks noChangeAspect="1"/>
          </p:cNvPicPr>
          <p:nvPr/>
        </p:nvPicPr>
        <p:blipFill>
          <a:blip r:embed="rId3" cstate="print"/>
          <a:srcRect t="3333"/>
          <a:stretch>
            <a:fillRect/>
          </a:stretch>
        </p:blipFill>
        <p:spPr>
          <a:xfrm>
            <a:off x="4499992" y="1196752"/>
            <a:ext cx="2250879" cy="208823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Systematic</a:t>
            </a:r>
            <a:r>
              <a:rPr lang="es-ES" dirty="0" smtClean="0"/>
              <a:t> </a:t>
            </a:r>
            <a:r>
              <a:rPr lang="es-ES" dirty="0" err="1" smtClean="0"/>
              <a:t>Uncertainties</a:t>
            </a:r>
            <a:endParaRPr lang="en-US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"/>
          </p:nvPr>
        </p:nvSpPr>
        <p:spPr>
          <a:xfrm>
            <a:off x="467544" y="3140968"/>
            <a:ext cx="8496944" cy="1944216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</a:rPr>
              <a:t>ISR/FSR</a:t>
            </a:r>
            <a:r>
              <a:rPr lang="en-US" sz="1800" dirty="0" smtClean="0"/>
              <a:t>: </a:t>
            </a:r>
            <a:r>
              <a:rPr lang="en-US" sz="1800" dirty="0" smtClean="0"/>
              <a:t>Three </a:t>
            </a:r>
            <a:r>
              <a:rPr lang="en-US" sz="1800" dirty="0" err="1" smtClean="0"/>
              <a:t>tt</a:t>
            </a:r>
            <a:r>
              <a:rPr lang="en-US" sz="1800" dirty="0" smtClean="0"/>
              <a:t> samples produced with Small, Large and Default ISR/FSR conditions. The expected systematic </a:t>
            </a:r>
            <a:r>
              <a:rPr lang="en-US" sz="1800" dirty="0" smtClean="0"/>
              <a:t>smaller </a:t>
            </a:r>
            <a:r>
              <a:rPr lang="en-US" sz="1800" dirty="0" smtClean="0"/>
              <a:t>compared with the one coming from the JES (Jet Veto level)</a:t>
            </a:r>
          </a:p>
          <a:p>
            <a:r>
              <a:rPr lang="en-US" sz="1800" b="1" dirty="0" smtClean="0">
                <a:solidFill>
                  <a:schemeClr val="tx2"/>
                </a:solidFill>
              </a:rPr>
              <a:t>Normalization </a:t>
            </a:r>
            <a:r>
              <a:rPr lang="en-US" sz="1800" b="1" dirty="0">
                <a:solidFill>
                  <a:schemeClr val="tx2"/>
                </a:solidFill>
              </a:rPr>
              <a:t>for </a:t>
            </a:r>
            <a:r>
              <a:rPr lang="en-US" sz="1800" b="1" dirty="0" smtClean="0">
                <a:solidFill>
                  <a:schemeClr val="tx2"/>
                </a:solidFill>
              </a:rPr>
              <a:t>backgrounds</a:t>
            </a:r>
            <a:r>
              <a:rPr lang="en-US" sz="1800" dirty="0" smtClean="0"/>
              <a:t>: Control regions for the three main backgrounds, </a:t>
            </a:r>
            <a:r>
              <a:rPr lang="en-US" sz="1800" dirty="0" err="1" smtClean="0"/>
              <a:t>tt</a:t>
            </a:r>
            <a:r>
              <a:rPr lang="en-US" sz="1800" dirty="0" smtClean="0"/>
              <a:t>, WW and </a:t>
            </a:r>
            <a:r>
              <a:rPr lang="en-US" sz="1800" dirty="0" err="1" smtClean="0"/>
              <a:t>Z+jets</a:t>
            </a:r>
            <a:endParaRPr lang="en-US" sz="1800" dirty="0" smtClean="0"/>
          </a:p>
          <a:p>
            <a:r>
              <a:rPr lang="en-US" sz="1800" b="1" dirty="0" smtClean="0">
                <a:solidFill>
                  <a:schemeClr val="tx2"/>
                </a:solidFill>
              </a:rPr>
              <a:t>Monte </a:t>
            </a:r>
            <a:r>
              <a:rPr lang="en-US" sz="1800" b="1" dirty="0">
                <a:solidFill>
                  <a:schemeClr val="tx2"/>
                </a:solidFill>
              </a:rPr>
              <a:t>Carlo </a:t>
            </a:r>
            <a:r>
              <a:rPr lang="en-US" sz="1800" b="1" dirty="0" smtClean="0">
                <a:solidFill>
                  <a:schemeClr val="tx2"/>
                </a:solidFill>
              </a:rPr>
              <a:t>statistics</a:t>
            </a:r>
            <a:r>
              <a:rPr lang="en-US" sz="1800" dirty="0" smtClean="0"/>
              <a:t>: Limited statistics induces a systematic error</a:t>
            </a:r>
            <a:endParaRPr lang="en-US" sz="1800" dirty="0"/>
          </a:p>
        </p:txBody>
      </p:sp>
      <p:sp>
        <p:nvSpPr>
          <p:cNvPr id="6" name="5 Rectángulo"/>
          <p:cNvSpPr/>
          <p:nvPr/>
        </p:nvSpPr>
        <p:spPr>
          <a:xfrm>
            <a:off x="395536" y="5373216"/>
            <a:ext cx="8461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Overall relative error </a:t>
            </a:r>
            <a:r>
              <a:rPr lang="en-US" dirty="0" smtClean="0"/>
              <a:t> </a:t>
            </a:r>
            <a:r>
              <a:rPr lang="en-US" dirty="0" smtClean="0"/>
              <a:t>~</a:t>
            </a:r>
            <a:r>
              <a:rPr lang="en-US" dirty="0" smtClean="0"/>
              <a:t>15% for signal and ~30% for </a:t>
            </a:r>
            <a:r>
              <a:rPr lang="en-US" dirty="0" smtClean="0"/>
              <a:t>background, </a:t>
            </a:r>
            <a:r>
              <a:rPr lang="en-US" dirty="0" smtClean="0"/>
              <a:t>depends </a:t>
            </a:r>
            <a:r>
              <a:rPr lang="en-US" dirty="0" smtClean="0"/>
              <a:t>on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endParaRPr lang="en-US" baseline="-25000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complete study of the </a:t>
            </a:r>
            <a:r>
              <a:rPr lang="en-US" dirty="0" err="1" smtClean="0"/>
              <a:t>systematics</a:t>
            </a:r>
            <a:r>
              <a:rPr lang="en-US" dirty="0" smtClean="0"/>
              <a:t> has to be done in real data </a:t>
            </a:r>
          </a:p>
          <a:p>
            <a:r>
              <a:rPr lang="en-US" dirty="0" smtClean="0"/>
              <a:t>The values are expected to improve with the </a:t>
            </a:r>
            <a:r>
              <a:rPr lang="en-US" dirty="0" smtClean="0"/>
              <a:t>collected luminosity</a:t>
            </a:r>
            <a:endParaRPr lang="en-U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3" name="3 Marcador de contenido"/>
          <p:cNvSpPr txBox="1">
            <a:spLocks/>
          </p:cNvSpPr>
          <p:nvPr/>
        </p:nvSpPr>
        <p:spPr>
          <a:xfrm>
            <a:off x="467544" y="1412776"/>
            <a:ext cx="3528392" cy="1584176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Jet energy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scale (JES)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events, varying the energy of all jets in the event by +- 7% number of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selected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events change,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done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combined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with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Missing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</a:t>
            </a:r>
            <a:r>
              <a:rPr kumimoji="0" lang="es-ES" sz="18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539552" y="4581128"/>
            <a:ext cx="4536504" cy="1512168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51782"/>
          <a:stretch>
            <a:fillRect/>
          </a:stretch>
        </p:blipFill>
        <p:spPr bwMode="auto">
          <a:xfrm>
            <a:off x="2699792" y="1196752"/>
            <a:ext cx="265725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 t="5698"/>
          <a:stretch>
            <a:fillRect/>
          </a:stretch>
        </p:blipFill>
        <p:spPr bwMode="auto">
          <a:xfrm>
            <a:off x="5364088" y="3645024"/>
            <a:ext cx="3549774" cy="263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Results</a:t>
            </a:r>
            <a:r>
              <a:rPr lang="es-ES" dirty="0" smtClean="0"/>
              <a:t>: </a:t>
            </a:r>
            <a:r>
              <a:rPr lang="es-ES" dirty="0" err="1" smtClean="0"/>
              <a:t>Limits</a:t>
            </a:r>
            <a:r>
              <a:rPr lang="es-ES" dirty="0" smtClean="0"/>
              <a:t> and </a:t>
            </a:r>
            <a:r>
              <a:rPr lang="es-ES" dirty="0" err="1" smtClean="0"/>
              <a:t>Significance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652120" y="1268760"/>
            <a:ext cx="3312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Mass</a:t>
            </a:r>
            <a:r>
              <a:rPr lang="es-ES" dirty="0" smtClean="0"/>
              <a:t> </a:t>
            </a:r>
            <a:r>
              <a:rPr lang="es-ES" dirty="0" err="1" smtClean="0"/>
              <a:t>dependent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r>
              <a:rPr lang="es-ES" dirty="0" smtClean="0"/>
              <a:t> </a:t>
            </a:r>
          </a:p>
          <a:p>
            <a:r>
              <a:rPr lang="es-ES" dirty="0" smtClean="0"/>
              <a:t>(</a:t>
            </a:r>
            <a:r>
              <a:rPr lang="es-ES" dirty="0" err="1" smtClean="0"/>
              <a:t>evolution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TDR)</a:t>
            </a:r>
          </a:p>
          <a:p>
            <a:r>
              <a:rPr lang="es-ES" dirty="0" smtClean="0"/>
              <a:t>14 </a:t>
            </a:r>
            <a:r>
              <a:rPr lang="es-ES" dirty="0" err="1" smtClean="0"/>
              <a:t>TeV</a:t>
            </a:r>
            <a:r>
              <a:rPr lang="es-ES" dirty="0" smtClean="0"/>
              <a:t> 1fb</a:t>
            </a:r>
            <a:r>
              <a:rPr lang="es-ES" baseline="30000" dirty="0" smtClean="0"/>
              <a:t>-1</a:t>
            </a:r>
            <a:r>
              <a:rPr lang="es-ES" dirty="0" smtClean="0"/>
              <a:t> of </a:t>
            </a:r>
            <a:r>
              <a:rPr lang="es-ES" dirty="0" err="1" smtClean="0"/>
              <a:t>integrated</a:t>
            </a:r>
            <a:r>
              <a:rPr lang="es-ES" dirty="0" smtClean="0"/>
              <a:t> </a:t>
            </a:r>
            <a:r>
              <a:rPr lang="es-ES" dirty="0" err="1" smtClean="0"/>
              <a:t>luminosity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Public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endParaRPr lang="es-E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 HIG 07 001</a:t>
            </a:r>
            <a:r>
              <a:rPr lang="en-US" dirty="0" smtClean="0"/>
              <a:t> 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 HIG 08 006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r="51749"/>
          <a:stretch>
            <a:fillRect/>
          </a:stretch>
        </p:blipFill>
        <p:spPr bwMode="auto">
          <a:xfrm>
            <a:off x="323528" y="1196752"/>
            <a:ext cx="2592288" cy="259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539552" y="4581128"/>
            <a:ext cx="46805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Results</a:t>
            </a:r>
            <a:r>
              <a:rPr lang="en-US" dirty="0" smtClean="0"/>
              <a:t> (conservative):</a:t>
            </a:r>
          </a:p>
          <a:p>
            <a:r>
              <a:rPr lang="en-US" dirty="0" smtClean="0"/>
              <a:t>Discovery possible  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  160 - 170 </a:t>
            </a:r>
            <a:r>
              <a:rPr lang="en-US" dirty="0" err="1" smtClean="0"/>
              <a:t>GeV</a:t>
            </a:r>
            <a:r>
              <a:rPr lang="en-US" dirty="0" smtClean="0"/>
              <a:t> with 1 fb</a:t>
            </a:r>
            <a:r>
              <a:rPr lang="en-US" baseline="30000" dirty="0" smtClean="0"/>
              <a:t>-1</a:t>
            </a:r>
            <a:r>
              <a:rPr lang="en-US" dirty="0" smtClean="0"/>
              <a:t> @ 14 </a:t>
            </a:r>
            <a:r>
              <a:rPr lang="en-US" dirty="0" err="1" smtClean="0"/>
              <a:t>TeV</a:t>
            </a:r>
            <a:r>
              <a:rPr lang="en-US" dirty="0" smtClean="0"/>
              <a:t> (NN)</a:t>
            </a:r>
          </a:p>
          <a:p>
            <a:r>
              <a:rPr lang="en-US" dirty="0" smtClean="0"/>
              <a:t>95% CL exclusion possible for 140- 200 </a:t>
            </a:r>
            <a:r>
              <a:rPr lang="en-US" dirty="0" err="1" smtClean="0"/>
              <a:t>GeV</a:t>
            </a:r>
            <a:r>
              <a:rPr lang="en-US" dirty="0" smtClean="0"/>
              <a:t> mass range with the same luminosity (NN)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467544" y="4005064"/>
            <a:ext cx="410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</a:t>
            </a:r>
            <a:r>
              <a:rPr lang="es-ES" baseline="-25000" dirty="0" err="1" smtClean="0"/>
              <a:t>s</a:t>
            </a:r>
            <a:r>
              <a:rPr lang="es-ES" dirty="0" smtClean="0"/>
              <a:t> </a:t>
            </a:r>
            <a:r>
              <a:rPr lang="es-ES" dirty="0" err="1" smtClean="0"/>
              <a:t>technique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at LEP and </a:t>
            </a:r>
            <a:r>
              <a:rPr lang="es-ES" dirty="0" err="1" smtClean="0"/>
              <a:t>Tevatron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Mechanism</a:t>
            </a:r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395536" y="1484784"/>
            <a:ext cx="8352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of the most important open questions of contemporary particle physics:</a:t>
            </a:r>
          </a:p>
          <a:p>
            <a:r>
              <a:rPr lang="en-US" dirty="0" smtClean="0"/>
              <a:t> Reveal the physical mechanism responsible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breaking of electroweak symmetry </a:t>
            </a:r>
            <a:r>
              <a:rPr lang="en-US" dirty="0" smtClean="0"/>
              <a:t>, responsible for the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masses of the particles and not explained by the SM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To solve this, a simple mechanism can be incorporated to the SM</a:t>
            </a:r>
          </a:p>
          <a:p>
            <a:pPr>
              <a:buNone/>
            </a:pPr>
            <a:r>
              <a:rPr lang="en-US" dirty="0" smtClean="0">
                <a:cs typeface="Arial" charset="0"/>
              </a:rPr>
              <a:t>→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Higgs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Mechanism</a:t>
            </a:r>
            <a:endParaRPr lang="es-ES" dirty="0" smtClean="0">
              <a:cs typeface="Arial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7" name="6 Imagen" descr="HiggsPotenti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208" y="3212976"/>
            <a:ext cx="2334820" cy="1513706"/>
          </a:xfrm>
          <a:prstGeom prst="rect">
            <a:avLst/>
          </a:prstGeom>
        </p:spPr>
      </p:pic>
      <p:sp>
        <p:nvSpPr>
          <p:cNvPr id="8" name="7 Rectángulo"/>
          <p:cNvSpPr/>
          <p:nvPr/>
        </p:nvSpPr>
        <p:spPr>
          <a:xfrm>
            <a:off x="395536" y="3645024"/>
            <a:ext cx="58326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dirty="0" smtClean="0"/>
              <a:t>It leaves the Standard Model mostly untouched, but…</a:t>
            </a:r>
          </a:p>
          <a:p>
            <a:pPr>
              <a:lnSpc>
                <a:spcPct val="80000"/>
              </a:lnSpc>
              <a:buNone/>
            </a:pPr>
            <a:endParaRPr lang="en-US" dirty="0" smtClean="0"/>
          </a:p>
          <a:p>
            <a:pPr>
              <a:lnSpc>
                <a:spcPct val="80000"/>
              </a:lnSpc>
              <a:buNone/>
            </a:pPr>
            <a:r>
              <a:rPr lang="en-US" dirty="0" smtClean="0"/>
              <a:t>Adds one additional scalar boson, whose </a:t>
            </a:r>
            <a:r>
              <a:rPr lang="en-US" dirty="0" smtClean="0">
                <a:cs typeface="Arial" charset="0"/>
              </a:rPr>
              <a:t>mass is a free parameter of the theory and has to be detected: </a:t>
            </a:r>
          </a:p>
          <a:p>
            <a:pPr>
              <a:lnSpc>
                <a:spcPct val="80000"/>
              </a:lnSpc>
              <a:buNone/>
            </a:pP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Higgs boson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95536" y="5301208"/>
            <a:ext cx="842493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s-ES" dirty="0" err="1" smtClean="0"/>
              <a:t>There</a:t>
            </a:r>
            <a:r>
              <a:rPr lang="es-ES" dirty="0" smtClean="0"/>
              <a:t> are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n-US" dirty="0" smtClean="0"/>
              <a:t>other proposed mechanism (multiple </a:t>
            </a:r>
            <a:r>
              <a:rPr lang="en-US" dirty="0" err="1" smtClean="0"/>
              <a:t>higgses</a:t>
            </a:r>
            <a:r>
              <a:rPr lang="en-US" dirty="0" smtClean="0"/>
              <a:t>, </a:t>
            </a:r>
            <a:r>
              <a:rPr lang="en-US" dirty="0" err="1" smtClean="0"/>
              <a:t>technicolor</a:t>
            </a:r>
            <a:r>
              <a:rPr lang="en-US" dirty="0" smtClean="0"/>
              <a:t>…) but my PhD work was focused in SM Higgs</a:t>
            </a: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/>
        </p:nvSpPr>
        <p:spPr>
          <a:xfrm>
            <a:off x="611560" y="2204864"/>
            <a:ext cx="8064896" cy="1296144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Projections</a:t>
            </a: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4 Rectángulo"/>
          <p:cNvSpPr/>
          <p:nvPr/>
        </p:nvSpPr>
        <p:spPr>
          <a:xfrm>
            <a:off x="683568" y="1412776"/>
            <a:ext cx="7920880" cy="480131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ES" dirty="0" smtClean="0"/>
              <a:t>CMS </a:t>
            </a:r>
            <a:r>
              <a:rPr lang="es-ES" dirty="0" err="1" smtClean="0"/>
              <a:t>prepared</a:t>
            </a:r>
            <a:r>
              <a:rPr lang="es-ES" dirty="0" smtClean="0"/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projections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channels</a:t>
            </a:r>
            <a:r>
              <a:rPr lang="es-ES" dirty="0" smtClean="0"/>
              <a:t>, at 10 and 7 </a:t>
            </a:r>
            <a:r>
              <a:rPr lang="es-ES" dirty="0" err="1" smtClean="0"/>
              <a:t>TeV</a:t>
            </a:r>
            <a:r>
              <a:rPr lang="es-ES" dirty="0" smtClean="0"/>
              <a:t>, </a:t>
            </a:r>
            <a:r>
              <a:rPr lang="es-ES" dirty="0" err="1" smtClean="0"/>
              <a:t>following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different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running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conditions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planned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by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the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smtClean="0">
                <a:solidFill>
                  <a:schemeClr val="tx2"/>
                </a:solidFill>
              </a:rPr>
              <a:t>LHC</a:t>
            </a:r>
            <a:endParaRPr lang="en-US" b="1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Starting </a:t>
            </a:r>
            <a:r>
              <a:rPr lang="en-US" dirty="0" smtClean="0"/>
              <a:t>from the latest public results at </a:t>
            </a:r>
            <a:r>
              <a:rPr lang="en-US" b="1" dirty="0" smtClean="0"/>
              <a:t>14 </a:t>
            </a:r>
            <a:r>
              <a:rPr lang="en-US" b="1" dirty="0" err="1" smtClean="0"/>
              <a:t>TeV</a:t>
            </a:r>
            <a:r>
              <a:rPr lang="en-US" b="1" dirty="0" smtClean="0"/>
              <a:t> </a:t>
            </a:r>
            <a:r>
              <a:rPr lang="en-US" dirty="0" smtClean="0"/>
              <a:t>( </a:t>
            </a:r>
            <a:r>
              <a:rPr lang="en-US" b="1" dirty="0" smtClean="0"/>
              <a:t>∫L </a:t>
            </a:r>
            <a:r>
              <a:rPr lang="es-ES" b="1" dirty="0" smtClean="0"/>
              <a:t>= </a:t>
            </a:r>
            <a:r>
              <a:rPr lang="en-US" b="1" dirty="0" smtClean="0"/>
              <a:t>1 fb</a:t>
            </a:r>
            <a:r>
              <a:rPr lang="en-US" b="1" baseline="30000" dirty="0" smtClean="0"/>
              <a:t>-1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Signal and Background event counts </a:t>
            </a:r>
            <a:r>
              <a:rPr lang="en-US" dirty="0" smtClean="0"/>
              <a:t>were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re-scaled by the ratio of the cross sections</a:t>
            </a:r>
            <a:r>
              <a:rPr lang="en-US" dirty="0" smtClean="0"/>
              <a:t>,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ystematics</a:t>
            </a:r>
            <a:r>
              <a:rPr lang="en-US" dirty="0" smtClean="0"/>
              <a:t> were also </a:t>
            </a:r>
            <a:r>
              <a:rPr lang="en-US" b="1" dirty="0" smtClean="0">
                <a:solidFill>
                  <a:schemeClr val="tx2"/>
                </a:solidFill>
              </a:rPr>
              <a:t>adapted to the new conditions</a:t>
            </a:r>
            <a:r>
              <a:rPr lang="en-US" dirty="0" smtClean="0"/>
              <a:t>, </a:t>
            </a:r>
            <a:r>
              <a:rPr lang="en-US" dirty="0" smtClean="0"/>
              <a:t>and </a:t>
            </a:r>
            <a:r>
              <a:rPr lang="en-US" dirty="0" smtClean="0"/>
              <a:t>are used to estimate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Significance and Exclusion Limits</a:t>
            </a:r>
          </a:p>
          <a:p>
            <a:endParaRPr lang="es-ES" dirty="0" smtClean="0"/>
          </a:p>
          <a:p>
            <a:r>
              <a:rPr lang="es-ES" dirty="0" smtClean="0"/>
              <a:t>C</a:t>
            </a:r>
            <a:r>
              <a:rPr lang="en-US" dirty="0" err="1" smtClean="0"/>
              <a:t>orrections</a:t>
            </a:r>
            <a:r>
              <a:rPr lang="en-US" dirty="0" smtClean="0"/>
              <a:t> for higher acceptance </a:t>
            </a:r>
            <a:r>
              <a:rPr lang="en-US" dirty="0" smtClean="0"/>
              <a:t>(up to ~20%) </a:t>
            </a:r>
            <a:r>
              <a:rPr lang="en-US" dirty="0" smtClean="0"/>
              <a:t>are </a:t>
            </a:r>
            <a:r>
              <a:rPr lang="en-US" b="1" dirty="0" smtClean="0"/>
              <a:t>not </a:t>
            </a:r>
            <a:r>
              <a:rPr lang="en-US" dirty="0" smtClean="0"/>
              <a:t>applied</a:t>
            </a:r>
          </a:p>
          <a:p>
            <a:r>
              <a:rPr lang="es-ES" dirty="0" err="1" smtClean="0"/>
              <a:t>Improvements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detector, software and </a:t>
            </a:r>
            <a:r>
              <a:rPr lang="es-ES" dirty="0" err="1" smtClean="0"/>
              <a:t>various</a:t>
            </a:r>
            <a:r>
              <a:rPr lang="es-ES" dirty="0" smtClean="0"/>
              <a:t> </a:t>
            </a:r>
            <a:r>
              <a:rPr lang="es-ES" dirty="0" err="1" smtClean="0"/>
              <a:t>physics</a:t>
            </a:r>
            <a:r>
              <a:rPr lang="es-ES" dirty="0" smtClean="0"/>
              <a:t> </a:t>
            </a:r>
            <a:r>
              <a:rPr lang="es-ES" dirty="0" err="1" smtClean="0"/>
              <a:t>object</a:t>
            </a:r>
            <a:r>
              <a:rPr lang="es-ES" dirty="0" smtClean="0"/>
              <a:t> </a:t>
            </a:r>
            <a:r>
              <a:rPr lang="es-ES" dirty="0" err="1" smtClean="0"/>
              <a:t>estimations</a:t>
            </a:r>
            <a:r>
              <a:rPr lang="es-ES" dirty="0" smtClean="0"/>
              <a:t> </a:t>
            </a:r>
            <a:r>
              <a:rPr lang="es-ES" dirty="0" err="1" smtClean="0"/>
              <a:t>were</a:t>
            </a:r>
            <a:r>
              <a:rPr lang="es-ES" dirty="0" smtClean="0"/>
              <a:t> </a:t>
            </a:r>
            <a:r>
              <a:rPr lang="es-ES" b="1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taken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account</a:t>
            </a:r>
            <a:endParaRPr lang="en-US" dirty="0" smtClean="0"/>
          </a:p>
          <a:p>
            <a:endParaRPr lang="es-ES" dirty="0" smtClean="0"/>
          </a:p>
          <a:p>
            <a:r>
              <a:rPr lang="es-ES" dirty="0" err="1" smtClean="0"/>
              <a:t>After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projections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were</a:t>
            </a:r>
            <a:r>
              <a:rPr lang="es-ES" dirty="0" smtClean="0"/>
              <a:t> </a:t>
            </a:r>
            <a:r>
              <a:rPr lang="es-ES" dirty="0" err="1" smtClean="0"/>
              <a:t>performed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correspondent</a:t>
            </a:r>
            <a:r>
              <a:rPr lang="es-ES" dirty="0" smtClean="0"/>
              <a:t> Monte </a:t>
            </a:r>
            <a:r>
              <a:rPr lang="es-ES" dirty="0" smtClean="0"/>
              <a:t>Carlo </a:t>
            </a:r>
            <a:r>
              <a:rPr lang="es-ES" dirty="0" err="1" smtClean="0"/>
              <a:t>production</a:t>
            </a:r>
            <a:r>
              <a:rPr lang="es-ES" dirty="0" smtClean="0"/>
              <a:t> and</a:t>
            </a:r>
            <a:r>
              <a:rPr lang="en-US" dirty="0" smtClean="0"/>
              <a:t> new detector simulation and reconstruction </a:t>
            </a:r>
            <a:r>
              <a:rPr lang="en-US" dirty="0" smtClean="0"/>
              <a:t>software</a:t>
            </a:r>
          </a:p>
          <a:p>
            <a:endParaRPr lang="es-ES" dirty="0" smtClean="0"/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 smtClean="0"/>
              <a:t> </a:t>
            </a:r>
            <a:r>
              <a:rPr lang="es-ES" dirty="0" err="1" smtClean="0"/>
              <a:t>obtained</a:t>
            </a:r>
            <a:r>
              <a:rPr lang="es-ES" dirty="0" smtClean="0"/>
              <a:t> are compatible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assumptions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Rectángulo"/>
          <p:cNvSpPr/>
          <p:nvPr/>
        </p:nvSpPr>
        <p:spPr>
          <a:xfrm>
            <a:off x="4644008" y="4005064"/>
            <a:ext cx="3744416" cy="648072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10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projections</a:t>
            </a:r>
            <a:endParaRPr lang="en-U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83568" y="141277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impact</a:t>
            </a:r>
            <a:r>
              <a:rPr lang="es-ES" dirty="0" smtClean="0"/>
              <a:t> of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lowering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luminosity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>
                <a:latin typeface="Arial Unicode MS"/>
                <a:ea typeface="Arial Unicode MS"/>
                <a:cs typeface="Arial Unicode MS"/>
              </a:rPr>
              <a:t>→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reflected</a:t>
            </a:r>
            <a:r>
              <a:rPr lang="es-ES" dirty="0" smtClean="0">
                <a:ea typeface="Arial Unicode MS"/>
                <a:cs typeface="Arial Unicode MS"/>
              </a:rPr>
              <a:t> in </a:t>
            </a:r>
            <a:r>
              <a:rPr lang="es-ES" dirty="0" err="1" smtClean="0">
                <a:ea typeface="Arial Unicode MS"/>
                <a:cs typeface="Arial Unicode MS"/>
              </a:rPr>
              <a:t>the</a:t>
            </a:r>
            <a:r>
              <a:rPr lang="es-ES" dirty="0" smtClean="0">
                <a:ea typeface="Arial Unicode MS"/>
                <a:cs typeface="Arial Unicode MS"/>
              </a:rPr>
              <a:t> </a:t>
            </a:r>
            <a:r>
              <a:rPr lang="es-ES" b="1" dirty="0" smtClean="0">
                <a:solidFill>
                  <a:schemeClr val="accent2"/>
                </a:solidFill>
                <a:ea typeface="Arial Unicode MS"/>
                <a:cs typeface="Arial Unicode MS"/>
              </a:rPr>
              <a:t>10 </a:t>
            </a:r>
            <a:r>
              <a:rPr lang="es-ES" b="1" dirty="0" err="1" smtClean="0">
                <a:solidFill>
                  <a:schemeClr val="accent2"/>
                </a:solidFill>
                <a:ea typeface="Arial Unicode MS"/>
                <a:cs typeface="Arial Unicode MS"/>
              </a:rPr>
              <a:t>TeV</a:t>
            </a:r>
            <a:r>
              <a:rPr lang="es-ES" b="1" dirty="0" smtClean="0">
                <a:solidFill>
                  <a:schemeClr val="accent2"/>
                </a:solidFill>
                <a:ea typeface="Arial Unicode MS"/>
                <a:cs typeface="Arial Unicode MS"/>
              </a:rPr>
              <a:t> </a:t>
            </a:r>
            <a:r>
              <a:rPr lang="es-ES" dirty="0" err="1" smtClean="0">
                <a:ea typeface="Arial Unicode MS"/>
                <a:cs typeface="Arial Unicode MS"/>
              </a:rPr>
              <a:t>analysis</a:t>
            </a:r>
            <a:endParaRPr lang="es-ES" dirty="0" smtClean="0">
              <a:ea typeface="Arial Unicode MS"/>
              <a:cs typeface="Arial Unicode M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060848"/>
            <a:ext cx="4140881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4572000" y="2204864"/>
            <a:ext cx="42484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10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proyections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(WW + ZZ)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AN-2009/020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ES" dirty="0" smtClean="0"/>
          </a:p>
          <a:p>
            <a:r>
              <a:rPr lang="es-ES" dirty="0" smtClean="0"/>
              <a:t>Full 10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performed</a:t>
            </a:r>
            <a:r>
              <a:rPr lang="es-ES" dirty="0" smtClean="0"/>
              <a:t>, </a:t>
            </a:r>
            <a:r>
              <a:rPr lang="es-ES" dirty="0" err="1" smtClean="0"/>
              <a:t>results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(note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 2009/139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15 Rectángulo"/>
          <p:cNvSpPr/>
          <p:nvPr/>
        </p:nvSpPr>
        <p:spPr>
          <a:xfrm>
            <a:off x="4644008" y="4005064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95% CL exclusion possible in the 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150- 190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mass range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4499992" y="5013176"/>
            <a:ext cx="439248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/>
              <a:t>Improvements</a:t>
            </a:r>
            <a:r>
              <a:rPr lang="es-ES" dirty="0" smtClean="0"/>
              <a:t> </a:t>
            </a:r>
            <a:r>
              <a:rPr lang="es-ES" dirty="0" err="1" smtClean="0"/>
              <a:t>made</a:t>
            </a:r>
            <a:r>
              <a:rPr lang="es-ES" dirty="0" smtClean="0"/>
              <a:t> and </a:t>
            </a:r>
            <a:r>
              <a:rPr lang="es-ES" dirty="0" err="1" smtClean="0"/>
              <a:t>exported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7TeV:</a:t>
            </a:r>
          </a:p>
          <a:p>
            <a:pPr>
              <a:buFontTx/>
              <a:buChar char="-"/>
            </a:pPr>
            <a:r>
              <a:rPr lang="es-ES" b="1" dirty="0" smtClean="0"/>
              <a:t>Muon </a:t>
            </a:r>
            <a:r>
              <a:rPr lang="es-ES" b="1" dirty="0" err="1" smtClean="0"/>
              <a:t>selection</a:t>
            </a:r>
            <a:endParaRPr lang="es-ES" dirty="0" smtClean="0"/>
          </a:p>
          <a:p>
            <a:pPr>
              <a:buFontTx/>
              <a:buChar char="-"/>
            </a:pPr>
            <a:r>
              <a:rPr lang="es-ES" b="1" dirty="0" smtClean="0"/>
              <a:t>Jet </a:t>
            </a:r>
            <a:r>
              <a:rPr lang="es-ES" b="1" dirty="0" err="1" smtClean="0"/>
              <a:t>identification</a:t>
            </a:r>
            <a:endParaRPr lang="es-ES" dirty="0" smtClean="0"/>
          </a:p>
          <a:p>
            <a:pPr>
              <a:buFontTx/>
              <a:buChar char="-"/>
            </a:pPr>
            <a:r>
              <a:rPr lang="es-ES" b="1" dirty="0" err="1" smtClean="0"/>
              <a:t>Missing</a:t>
            </a:r>
            <a:r>
              <a:rPr lang="es-ES" b="1" dirty="0" smtClean="0"/>
              <a:t> E</a:t>
            </a:r>
            <a:r>
              <a:rPr lang="es-ES" b="1" baseline="-25000" dirty="0" smtClean="0"/>
              <a:t>T</a:t>
            </a:r>
            <a:r>
              <a:rPr lang="es-ES" b="1" dirty="0" smtClean="0"/>
              <a:t> </a:t>
            </a:r>
            <a:r>
              <a:rPr lang="es-ES" b="1" dirty="0" err="1" smtClean="0"/>
              <a:t>modelling</a:t>
            </a:r>
            <a:endParaRPr lang="en-US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" descr="HWW_Significanc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170" y="2204864"/>
            <a:ext cx="3222725" cy="3096344"/>
          </a:xfrm>
          <a:prstGeom prst="rect">
            <a:avLst/>
          </a:prstGeom>
        </p:spPr>
      </p:pic>
      <p:pic>
        <p:nvPicPr>
          <p:cNvPr id="7" name="6 Imagen" descr="HWW_Exclu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264" y="2132856"/>
            <a:ext cx="4502235" cy="3384376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7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Projections</a:t>
            </a:r>
            <a:endParaRPr lang="en-US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7544" y="1196752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Current</a:t>
            </a:r>
            <a:r>
              <a:rPr lang="es-ES" dirty="0" smtClean="0"/>
              <a:t> LHC </a:t>
            </a:r>
            <a:r>
              <a:rPr lang="es-ES" dirty="0" err="1" smtClean="0"/>
              <a:t>energy</a:t>
            </a:r>
            <a:r>
              <a:rPr lang="es-ES" dirty="0" smtClean="0"/>
              <a:t>: 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</a:t>
            </a:r>
            <a:r>
              <a:rPr lang="es-ES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endParaRPr lang="es-ES" dirty="0" smtClean="0"/>
          </a:p>
          <a:p>
            <a:r>
              <a:rPr lang="es-ES" dirty="0" err="1" smtClean="0"/>
              <a:t>Projections</a:t>
            </a:r>
            <a:r>
              <a:rPr lang="es-ES" dirty="0" smtClean="0"/>
              <a:t> </a:t>
            </a:r>
            <a:r>
              <a:rPr lang="es-ES" dirty="0" err="1" smtClean="0"/>
              <a:t>public</a:t>
            </a:r>
            <a:r>
              <a:rPr lang="es-ES" dirty="0" smtClean="0"/>
              <a:t> (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channels</a:t>
            </a:r>
            <a:r>
              <a:rPr lang="es-ES" dirty="0" smtClean="0"/>
              <a:t> in CMS, </a:t>
            </a:r>
            <a:r>
              <a:rPr lang="es-ES" dirty="0" err="1" smtClean="0"/>
              <a:t>independently</a:t>
            </a:r>
            <a:r>
              <a:rPr lang="es-ES" dirty="0" smtClean="0"/>
              <a:t> and </a:t>
            </a:r>
            <a:r>
              <a:rPr lang="es-ES" dirty="0" err="1" smtClean="0"/>
              <a:t>combined</a:t>
            </a:r>
            <a:r>
              <a:rPr lang="es-ES" dirty="0" smtClean="0"/>
              <a:t>)</a:t>
            </a:r>
          </a:p>
          <a:p>
            <a:r>
              <a:rPr lang="es-ES" dirty="0" smtClean="0"/>
              <a:t>Full </a:t>
            </a:r>
            <a:r>
              <a:rPr lang="es-ES" b="1" dirty="0" smtClean="0">
                <a:solidFill>
                  <a:schemeClr val="tx2"/>
                </a:solidFill>
              </a:rPr>
              <a:t>H </a:t>
            </a:r>
            <a:r>
              <a:rPr lang="es-ES" b="1" dirty="0" smtClean="0">
                <a:solidFill>
                  <a:schemeClr val="tx2"/>
                </a:solidFill>
                <a:ea typeface="Arial Unicode MS"/>
                <a:cs typeface="Arial Unicode MS"/>
              </a:rPr>
              <a:t>→WW*→</a:t>
            </a:r>
            <a:r>
              <a:rPr lang="es-ES" b="1" dirty="0" smtClean="0">
                <a:solidFill>
                  <a:schemeClr val="tx2"/>
                </a:solidFill>
              </a:rPr>
              <a:t>µ</a:t>
            </a:r>
            <a:r>
              <a:rPr lang="el-GR" b="1" dirty="0" smtClean="0">
                <a:solidFill>
                  <a:schemeClr val="tx2"/>
                </a:solidFill>
              </a:rPr>
              <a:t>νµν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performed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Monte Carlo</a:t>
            </a:r>
          </a:p>
        </p:txBody>
      </p:sp>
      <p:grpSp>
        <p:nvGrpSpPr>
          <p:cNvPr id="15" name="14 Grupo"/>
          <p:cNvGrpSpPr/>
          <p:nvPr/>
        </p:nvGrpSpPr>
        <p:grpSpPr>
          <a:xfrm>
            <a:off x="611560" y="5589240"/>
            <a:ext cx="5904656" cy="648072"/>
            <a:chOff x="323528" y="5517232"/>
            <a:chExt cx="5904656" cy="648072"/>
          </a:xfrm>
        </p:grpSpPr>
        <p:sp>
          <p:nvSpPr>
            <p:cNvPr id="14" name="13 Rectángulo"/>
            <p:cNvSpPr/>
            <p:nvPr/>
          </p:nvSpPr>
          <p:spPr>
            <a:xfrm>
              <a:off x="323528" y="5517232"/>
              <a:ext cx="5904656" cy="64807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 rot="10800000" flipV="1">
              <a:off x="323528" y="5517232"/>
              <a:ext cx="576064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/>
                <a:t>Discovery level sensitivity (~5σ) : 160&lt;</a:t>
              </a:r>
              <a:r>
                <a:rPr lang="en-US" b="1" dirty="0" err="1" smtClean="0"/>
                <a:t>m</a:t>
              </a:r>
              <a:r>
                <a:rPr lang="en-US" b="1" baseline="-25000" dirty="0" err="1" smtClean="0"/>
                <a:t>H</a:t>
              </a:r>
              <a:r>
                <a:rPr lang="en-US" b="1" dirty="0" smtClean="0"/>
                <a:t>&lt;170 </a:t>
              </a:r>
              <a:r>
                <a:rPr lang="en-US" b="1" dirty="0" err="1" smtClean="0"/>
                <a:t>GeV</a:t>
              </a:r>
              <a:endParaRPr lang="en-US" b="1" dirty="0" smtClean="0"/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smtClean="0"/>
                <a:t>Exclusion 95%CL:  150&lt;</a:t>
              </a:r>
              <a:r>
                <a:rPr lang="en-US" b="1" dirty="0" err="1" smtClean="0"/>
                <a:t>m</a:t>
              </a:r>
              <a:r>
                <a:rPr lang="en-US" b="1" baseline="-25000" dirty="0" err="1" smtClean="0"/>
                <a:t>H</a:t>
              </a:r>
              <a:r>
                <a:rPr lang="en-US" b="1" dirty="0" smtClean="0"/>
                <a:t>&lt;185 </a:t>
              </a:r>
              <a:r>
                <a:rPr lang="en-US" b="1" dirty="0" err="1" smtClean="0"/>
                <a:t>GeV</a:t>
              </a:r>
              <a:endParaRPr lang="en-US" b="1" dirty="0" smtClean="0"/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6804248" y="5877272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 2010/008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3" name="1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6" name="15 CuadroTexto"/>
          <p:cNvSpPr txBox="1"/>
          <p:nvPr/>
        </p:nvSpPr>
        <p:spPr>
          <a:xfrm>
            <a:off x="539552" y="5157192"/>
            <a:ext cx="26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Projections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 </a:t>
            </a:r>
            <a:r>
              <a:rPr lang="es-ES" dirty="0" smtClean="0">
                <a:ea typeface="Arial Unicode MS"/>
                <a:cs typeface="Arial Unicode MS"/>
              </a:rPr>
              <a:t>→ WW: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Rectángulo"/>
          <p:cNvSpPr/>
          <p:nvPr/>
        </p:nvSpPr>
        <p:spPr>
          <a:xfrm>
            <a:off x="5220072" y="4941168"/>
            <a:ext cx="3240360" cy="64807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Higgs</a:t>
            </a:r>
            <a:r>
              <a:rPr lang="es-ES" dirty="0" smtClean="0"/>
              <a:t> 7 </a:t>
            </a:r>
            <a:r>
              <a:rPr lang="es-ES" dirty="0" err="1" smtClean="0"/>
              <a:t>TeV</a:t>
            </a:r>
            <a:r>
              <a:rPr lang="es-ES" dirty="0" smtClean="0"/>
              <a:t> </a:t>
            </a:r>
            <a:r>
              <a:rPr lang="es-ES" dirty="0" err="1" smtClean="0"/>
              <a:t>combination</a:t>
            </a:r>
            <a:endParaRPr lang="en-US" dirty="0"/>
          </a:p>
        </p:txBody>
      </p:sp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728192"/>
          </a:xfrm>
        </p:spPr>
        <p:txBody>
          <a:bodyPr>
            <a:noAutofit/>
          </a:bodyPr>
          <a:lstStyle/>
          <a:p>
            <a:r>
              <a:rPr lang="es-ES" sz="1800" dirty="0" err="1" smtClean="0"/>
              <a:t>For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7 </a:t>
            </a:r>
            <a:r>
              <a:rPr lang="es-ES" sz="1800" dirty="0" err="1" smtClean="0"/>
              <a:t>TeV</a:t>
            </a:r>
            <a:r>
              <a:rPr lang="es-ES" sz="1800" dirty="0" smtClean="0"/>
              <a:t> </a:t>
            </a:r>
            <a:r>
              <a:rPr lang="es-ES" sz="1800" dirty="0" err="1" smtClean="0"/>
              <a:t>run</a:t>
            </a:r>
            <a:r>
              <a:rPr lang="es-ES" sz="1800" dirty="0" smtClean="0"/>
              <a:t>, </a:t>
            </a:r>
            <a:r>
              <a:rPr lang="es-ES" sz="1800" dirty="0" err="1" smtClean="0"/>
              <a:t>according</a:t>
            </a:r>
            <a:r>
              <a:rPr lang="es-ES" sz="1800" dirty="0" smtClean="0"/>
              <a:t> </a:t>
            </a:r>
            <a:r>
              <a:rPr lang="es-ES" sz="1800" dirty="0" err="1" smtClean="0"/>
              <a:t>to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projections</a:t>
            </a:r>
            <a:r>
              <a:rPr lang="es-ES" sz="1800" dirty="0" smtClean="0"/>
              <a:t>, </a:t>
            </a:r>
            <a:r>
              <a:rPr lang="es-ES" sz="1800" dirty="0" err="1" smtClean="0"/>
              <a:t>three</a:t>
            </a:r>
            <a:r>
              <a:rPr lang="es-ES" sz="1800" dirty="0" smtClean="0"/>
              <a:t> </a:t>
            </a:r>
            <a:r>
              <a:rPr lang="es-ES" sz="1800" dirty="0" err="1" smtClean="0"/>
              <a:t>Higgs</a:t>
            </a:r>
            <a:r>
              <a:rPr lang="es-ES" sz="1800" dirty="0" smtClean="0"/>
              <a:t> </a:t>
            </a:r>
            <a:r>
              <a:rPr lang="es-ES" sz="1800" dirty="0" err="1" smtClean="0"/>
              <a:t>channels</a:t>
            </a:r>
            <a:r>
              <a:rPr lang="es-ES" sz="1800" dirty="0" smtClean="0"/>
              <a:t> </a:t>
            </a:r>
            <a:r>
              <a:rPr lang="es-ES" sz="1800" dirty="0" err="1" smtClean="0"/>
              <a:t>will</a:t>
            </a:r>
            <a:r>
              <a:rPr lang="es-ES" sz="1800" dirty="0" smtClean="0"/>
              <a:t> </a:t>
            </a:r>
            <a:r>
              <a:rPr lang="es-ES" sz="1800" dirty="0" err="1" smtClean="0"/>
              <a:t>be</a:t>
            </a:r>
            <a:r>
              <a:rPr lang="es-ES" sz="1800" dirty="0" smtClean="0"/>
              <a:t> </a:t>
            </a:r>
            <a:r>
              <a:rPr lang="es-ES" sz="1800" dirty="0" err="1" smtClean="0"/>
              <a:t>powerful</a:t>
            </a:r>
            <a:r>
              <a:rPr lang="es-ES" sz="1800" dirty="0" smtClean="0"/>
              <a:t>: 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WW, ZZ and </a:t>
            </a:r>
            <a:r>
              <a:rPr lang="el-GR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γγ</a:t>
            </a:r>
            <a:endParaRPr lang="es-E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combination</a:t>
            </a:r>
            <a:r>
              <a:rPr lang="es-ES" sz="1800" dirty="0" smtClean="0"/>
              <a:t> of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results</a:t>
            </a:r>
            <a:r>
              <a:rPr lang="es-ES" sz="1800" dirty="0" smtClean="0"/>
              <a:t> </a:t>
            </a:r>
            <a:r>
              <a:rPr lang="es-ES" sz="1800" dirty="0" err="1" smtClean="0"/>
              <a:t>from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three</a:t>
            </a:r>
            <a:r>
              <a:rPr lang="es-ES" sz="1800" dirty="0" smtClean="0"/>
              <a:t> </a:t>
            </a:r>
            <a:r>
              <a:rPr lang="es-ES" sz="1800" dirty="0" err="1" smtClean="0"/>
              <a:t>channels</a:t>
            </a:r>
            <a:r>
              <a:rPr lang="es-ES" sz="1800" dirty="0" smtClean="0"/>
              <a:t> </a:t>
            </a:r>
            <a:r>
              <a:rPr lang="es-ES" sz="1800" dirty="0" err="1" smtClean="0"/>
              <a:t>will</a:t>
            </a:r>
            <a:r>
              <a:rPr lang="es-ES" sz="1800" dirty="0" smtClean="0"/>
              <a:t> determine </a:t>
            </a:r>
            <a:r>
              <a:rPr lang="es-ES" sz="1800" dirty="0" err="1" smtClean="0"/>
              <a:t>the</a:t>
            </a:r>
            <a:r>
              <a:rPr lang="es-ES" sz="1800" dirty="0" smtClean="0"/>
              <a:t> full CMS </a:t>
            </a:r>
            <a:r>
              <a:rPr lang="es-ES" sz="1800" dirty="0" err="1" smtClean="0"/>
              <a:t>sensititivity</a:t>
            </a:r>
            <a:r>
              <a:rPr lang="es-ES" sz="1800" dirty="0" smtClean="0"/>
              <a:t> </a:t>
            </a:r>
            <a:r>
              <a:rPr lang="es-ES" sz="1800" dirty="0" err="1" smtClean="0"/>
              <a:t>to</a:t>
            </a:r>
            <a:r>
              <a:rPr lang="es-ES" sz="1800" dirty="0" smtClean="0"/>
              <a:t> a </a:t>
            </a:r>
            <a:r>
              <a:rPr lang="es-ES" sz="1800" dirty="0" err="1" smtClean="0"/>
              <a:t>possible</a:t>
            </a:r>
            <a:r>
              <a:rPr lang="es-ES" sz="1800" dirty="0" smtClean="0"/>
              <a:t> </a:t>
            </a:r>
            <a:r>
              <a:rPr lang="es-ES" sz="1800" dirty="0" err="1" smtClean="0"/>
              <a:t>discovery</a:t>
            </a:r>
            <a:r>
              <a:rPr lang="es-ES" sz="1800" dirty="0" smtClean="0"/>
              <a:t>/</a:t>
            </a:r>
            <a:r>
              <a:rPr lang="es-ES" sz="1800" dirty="0" err="1" smtClean="0"/>
              <a:t>exclusion</a:t>
            </a:r>
            <a:r>
              <a:rPr lang="es-ES" sz="1800" dirty="0" smtClean="0"/>
              <a:t> </a:t>
            </a:r>
            <a:r>
              <a:rPr lang="es-ES" sz="1800" dirty="0" err="1" smtClean="0"/>
              <a:t>during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first</a:t>
            </a:r>
            <a:r>
              <a:rPr lang="es-ES" sz="1800" dirty="0" smtClean="0"/>
              <a:t> </a:t>
            </a:r>
            <a:r>
              <a:rPr lang="es-ES" sz="1800" dirty="0" err="1" smtClean="0"/>
              <a:t>run</a:t>
            </a:r>
            <a:endParaRPr lang="es-ES" sz="1800" dirty="0" smtClean="0"/>
          </a:p>
          <a:p>
            <a:r>
              <a:rPr lang="es-ES" sz="1800" dirty="0" smtClean="0"/>
              <a:t>Note </a:t>
            </a:r>
            <a:r>
              <a:rPr lang="es-ES" sz="1800" dirty="0" err="1" smtClean="0"/>
              <a:t>that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projections</a:t>
            </a:r>
            <a:r>
              <a:rPr lang="es-ES" sz="1800" dirty="0" smtClean="0"/>
              <a:t> are </a:t>
            </a:r>
            <a:r>
              <a:rPr lang="es-ES" sz="1800" dirty="0" err="1" smtClean="0"/>
              <a:t>intended</a:t>
            </a:r>
            <a:r>
              <a:rPr lang="es-ES" sz="1800" dirty="0" smtClean="0"/>
              <a:t> </a:t>
            </a:r>
            <a:r>
              <a:rPr lang="es-ES" sz="1800" dirty="0" err="1" smtClean="0"/>
              <a:t>to</a:t>
            </a:r>
            <a:r>
              <a:rPr lang="es-ES" sz="1800" dirty="0" smtClean="0"/>
              <a:t> </a:t>
            </a:r>
            <a:r>
              <a:rPr lang="es-ES" sz="1800" dirty="0" err="1" smtClean="0"/>
              <a:t>be</a:t>
            </a:r>
            <a:r>
              <a:rPr lang="es-ES" sz="1800" dirty="0" smtClean="0"/>
              <a:t> </a:t>
            </a:r>
            <a:r>
              <a:rPr lang="es-ES" sz="1800" dirty="0" err="1" smtClean="0"/>
              <a:t>conservative</a:t>
            </a:r>
            <a:r>
              <a:rPr lang="es-ES" sz="1800" dirty="0" smtClean="0"/>
              <a:t> </a:t>
            </a:r>
            <a:r>
              <a:rPr lang="es-ES" sz="1800" dirty="0" err="1" smtClean="0"/>
              <a:t>but</a:t>
            </a:r>
            <a:r>
              <a:rPr lang="es-ES" sz="1800" dirty="0" smtClean="0"/>
              <a:t> </a:t>
            </a:r>
            <a:r>
              <a:rPr lang="es-ES" sz="1800" dirty="0" err="1" smtClean="0"/>
              <a:t>realistic</a:t>
            </a:r>
            <a:endParaRPr lang="en-US" sz="1800" dirty="0"/>
          </a:p>
        </p:txBody>
      </p:sp>
      <p:pic>
        <p:nvPicPr>
          <p:cNvPr id="9" name="6 Marcador de contenido" descr="CombinedExclusion.jpg"/>
          <p:cNvPicPr>
            <a:picLocks/>
          </p:cNvPicPr>
          <p:nvPr/>
        </p:nvPicPr>
        <p:blipFill>
          <a:blip r:embed="rId2" cstate="print"/>
          <a:srcRect b="3922"/>
          <a:stretch>
            <a:fillRect/>
          </a:stretch>
        </p:blipFill>
        <p:spPr>
          <a:xfrm>
            <a:off x="251520" y="2924944"/>
            <a:ext cx="4824536" cy="3384376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 rot="10800000" flipV="1">
            <a:off x="5076056" y="3068960"/>
            <a:ext cx="280831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Projected exclusion limits combining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H→WW→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2l2v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→ZZ→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4l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→γγ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6732240" y="5949280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 2010/008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5148064" y="4941168"/>
            <a:ext cx="3347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Expected exclusion 95%CL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145&lt;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&lt;190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ATLAS </a:t>
            </a:r>
            <a:r>
              <a:rPr lang="es-ES" dirty="0" err="1" smtClean="0"/>
              <a:t>Projections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1340768"/>
            <a:ext cx="8229600" cy="1612776"/>
          </a:xfrm>
        </p:spPr>
        <p:txBody>
          <a:bodyPr>
            <a:normAutofit/>
          </a:bodyPr>
          <a:lstStyle/>
          <a:p>
            <a:r>
              <a:rPr lang="es-ES" sz="1800" dirty="0" err="1" smtClean="0"/>
              <a:t>The</a:t>
            </a:r>
            <a:r>
              <a:rPr lang="es-ES" sz="1800" dirty="0" smtClean="0"/>
              <a:t> LHC </a:t>
            </a:r>
            <a:r>
              <a:rPr lang="es-ES" sz="1800" dirty="0" err="1" smtClean="0"/>
              <a:t>Higgs</a:t>
            </a:r>
            <a:r>
              <a:rPr lang="es-ES" sz="1800" dirty="0" smtClean="0"/>
              <a:t> </a:t>
            </a:r>
            <a:r>
              <a:rPr lang="es-ES" sz="1800" dirty="0" err="1" smtClean="0"/>
              <a:t>results</a:t>
            </a:r>
            <a:r>
              <a:rPr lang="es-ES" sz="1800" dirty="0" smtClean="0"/>
              <a:t> </a:t>
            </a:r>
            <a:r>
              <a:rPr lang="es-ES" sz="1800" dirty="0" err="1" smtClean="0"/>
              <a:t>will</a:t>
            </a:r>
            <a:r>
              <a:rPr lang="es-ES" sz="1800" dirty="0" smtClean="0"/>
              <a:t> combine </a:t>
            </a:r>
            <a:r>
              <a:rPr lang="es-ES" sz="1800" b="1" dirty="0" smtClean="0"/>
              <a:t>ATLAS and CMS</a:t>
            </a:r>
          </a:p>
          <a:p>
            <a:r>
              <a:rPr lang="es-ES" sz="1800" dirty="0" err="1" smtClean="0"/>
              <a:t>Both</a:t>
            </a:r>
            <a:r>
              <a:rPr lang="es-ES" sz="1800" dirty="0" smtClean="0"/>
              <a:t> </a:t>
            </a:r>
            <a:r>
              <a:rPr lang="es-ES" sz="1800" dirty="0" err="1" smtClean="0"/>
              <a:t>Experiments</a:t>
            </a:r>
            <a:r>
              <a:rPr lang="es-ES" sz="1800" dirty="0" smtClean="0"/>
              <a:t> </a:t>
            </a:r>
            <a:r>
              <a:rPr lang="es-ES" sz="1800" dirty="0" err="1" smtClean="0"/>
              <a:t>study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same</a:t>
            </a:r>
            <a:r>
              <a:rPr lang="es-ES" sz="1800" dirty="0" smtClean="0"/>
              <a:t> </a:t>
            </a:r>
            <a:r>
              <a:rPr lang="es-ES" sz="1800" dirty="0" err="1" smtClean="0"/>
              <a:t>channels</a:t>
            </a:r>
            <a:r>
              <a:rPr lang="es-ES" sz="1800" dirty="0" smtClean="0"/>
              <a:t> </a:t>
            </a:r>
            <a:r>
              <a:rPr lang="es-ES" sz="1800" dirty="0" err="1" smtClean="0"/>
              <a:t>altought</a:t>
            </a:r>
            <a:r>
              <a:rPr lang="es-ES" sz="1800" dirty="0" smtClean="0"/>
              <a:t> </a:t>
            </a:r>
            <a:r>
              <a:rPr lang="es-ES" sz="1800" dirty="0" err="1" smtClean="0"/>
              <a:t>they</a:t>
            </a:r>
            <a:r>
              <a:rPr lang="es-ES" sz="1800" dirty="0" smtClean="0"/>
              <a:t> </a:t>
            </a:r>
            <a:r>
              <a:rPr lang="es-ES" sz="1800" dirty="0" err="1" smtClean="0"/>
              <a:t>carry</a:t>
            </a:r>
            <a:r>
              <a:rPr lang="es-ES" sz="1800" dirty="0" smtClean="0"/>
              <a:t>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analysis</a:t>
            </a:r>
            <a:r>
              <a:rPr lang="es-ES" sz="1800" dirty="0" smtClean="0"/>
              <a:t> in </a:t>
            </a:r>
            <a:r>
              <a:rPr lang="es-ES" sz="1800" dirty="0" err="1" smtClean="0"/>
              <a:t>slightly</a:t>
            </a:r>
            <a:r>
              <a:rPr lang="es-ES" sz="1800" dirty="0" smtClean="0"/>
              <a:t> </a:t>
            </a:r>
            <a:r>
              <a:rPr lang="es-ES" sz="1800" dirty="0" err="1" smtClean="0"/>
              <a:t>different</a:t>
            </a:r>
            <a:r>
              <a:rPr lang="es-ES" sz="1800" dirty="0" smtClean="0"/>
              <a:t> </a:t>
            </a:r>
            <a:r>
              <a:rPr lang="es-ES" sz="1800" dirty="0" err="1" smtClean="0"/>
              <a:t>fashion</a:t>
            </a:r>
            <a:endParaRPr lang="es-ES" sz="1800" dirty="0" smtClean="0"/>
          </a:p>
          <a:p>
            <a:r>
              <a:rPr lang="es-ES" sz="1800" dirty="0" smtClean="0"/>
              <a:t>Atlas </a:t>
            </a:r>
            <a:r>
              <a:rPr lang="es-ES" sz="1800" dirty="0" err="1" smtClean="0"/>
              <a:t>also</a:t>
            </a:r>
            <a:r>
              <a:rPr lang="es-ES" sz="1800" dirty="0" smtClean="0"/>
              <a:t> </a:t>
            </a:r>
            <a:r>
              <a:rPr lang="es-ES" sz="1800" dirty="0" err="1" smtClean="0"/>
              <a:t>provided</a:t>
            </a:r>
            <a:r>
              <a:rPr lang="es-ES" sz="1800" dirty="0" smtClean="0"/>
              <a:t> 7 </a:t>
            </a:r>
            <a:r>
              <a:rPr lang="es-ES" sz="1800" dirty="0" err="1" smtClean="0"/>
              <a:t>TeV</a:t>
            </a:r>
            <a:r>
              <a:rPr lang="es-ES" sz="1800" dirty="0" smtClean="0"/>
              <a:t> </a:t>
            </a:r>
            <a:r>
              <a:rPr lang="es-ES" sz="1800" dirty="0" err="1" smtClean="0"/>
              <a:t>projections</a:t>
            </a:r>
            <a:r>
              <a:rPr lang="es-ES" sz="1800" dirty="0" smtClean="0"/>
              <a:t> </a:t>
            </a:r>
            <a:r>
              <a:rPr lang="es-ES" sz="1800" dirty="0" err="1" smtClean="0"/>
              <a:t>for</a:t>
            </a:r>
            <a:r>
              <a:rPr lang="es-ES" sz="1800" dirty="0" smtClean="0"/>
              <a:t> HWW and </a:t>
            </a:r>
            <a:r>
              <a:rPr lang="es-ES" sz="1800" dirty="0" err="1" smtClean="0"/>
              <a:t>the</a:t>
            </a:r>
            <a:r>
              <a:rPr lang="es-ES" sz="1800" dirty="0" smtClean="0"/>
              <a:t> </a:t>
            </a:r>
            <a:r>
              <a:rPr lang="es-ES" sz="1800" dirty="0" err="1" smtClean="0"/>
              <a:t>rest</a:t>
            </a:r>
            <a:r>
              <a:rPr lang="es-ES" sz="1800" dirty="0" smtClean="0"/>
              <a:t> of </a:t>
            </a:r>
            <a:r>
              <a:rPr lang="es-ES" sz="1800" dirty="0" err="1" smtClean="0"/>
              <a:t>channels</a:t>
            </a:r>
            <a:r>
              <a:rPr lang="es-ES" sz="1800" dirty="0" smtClean="0"/>
              <a:t> </a:t>
            </a:r>
          </a:p>
          <a:p>
            <a:endParaRPr lang="en-US" sz="1800" dirty="0"/>
          </a:p>
        </p:txBody>
      </p:sp>
      <p:pic>
        <p:nvPicPr>
          <p:cNvPr id="4" name="3 Imagen" descr="HWW_Exclusion_ATLAS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924944"/>
            <a:ext cx="3149725" cy="2232248"/>
          </a:xfrm>
          <a:prstGeom prst="rect">
            <a:avLst/>
          </a:prstGeom>
        </p:spPr>
      </p:pic>
      <p:pic>
        <p:nvPicPr>
          <p:cNvPr id="5" name="4 Imagen" descr="CombinedExclusion_ATLAS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2780928"/>
            <a:ext cx="4716016" cy="3198877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4572000" y="5805264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H→WW→2l2v, H→ZZ→4l, </a:t>
            </a:r>
            <a:r>
              <a:rPr lang="en-U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H→γγ</a:t>
            </a:r>
            <a:endParaRPr lang="en-US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1475656" y="522920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H→WW→2l2v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467544" y="1412776"/>
            <a:ext cx="8208912" cy="468052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b="1" dirty="0" err="1" smtClean="0"/>
              <a:t>Large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Hadron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Collider</a:t>
            </a:r>
            <a:r>
              <a:rPr lang="es-ES" sz="2000" b="1" dirty="0" smtClean="0"/>
              <a:t> </a:t>
            </a:r>
            <a:r>
              <a:rPr lang="es-ES" sz="2000" dirty="0" err="1" smtClean="0"/>
              <a:t>provides</a:t>
            </a:r>
            <a:r>
              <a:rPr lang="es-ES" sz="2000" dirty="0" smtClean="0"/>
              <a:t> a </a:t>
            </a:r>
            <a:r>
              <a:rPr lang="es-ES" sz="2000" dirty="0" err="1" smtClean="0"/>
              <a:t>privileged</a:t>
            </a:r>
            <a:r>
              <a:rPr lang="es-ES" sz="2000" dirty="0" smtClean="0"/>
              <a:t> </a:t>
            </a:r>
            <a:r>
              <a:rPr lang="es-ES" sz="2000" dirty="0" err="1" smtClean="0"/>
              <a:t>scenario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search</a:t>
            </a:r>
            <a:r>
              <a:rPr lang="es-ES" sz="2000" dirty="0" smtClean="0"/>
              <a:t> of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Standard </a:t>
            </a:r>
            <a:r>
              <a:rPr lang="es-ES" sz="2000" b="1" dirty="0" err="1" smtClean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sz="2000" b="1" dirty="0" err="1" smtClean="0">
                <a:solidFill>
                  <a:schemeClr val="tx2">
                    <a:lumMod val="75000"/>
                  </a:schemeClr>
                </a:solidFill>
              </a:rPr>
              <a:t>Higgs</a:t>
            </a:r>
            <a:r>
              <a:rPr lang="es-ES" sz="2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sz="2000" b="1" dirty="0" err="1" smtClean="0">
                <a:solidFill>
                  <a:schemeClr val="tx2">
                    <a:lumMod val="75000"/>
                  </a:schemeClr>
                </a:solidFill>
              </a:rPr>
              <a:t>boson</a:t>
            </a:r>
            <a:endParaRPr kumimoji="0" lang="es-E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s-ES" sz="2000" dirty="0" smtClean="0"/>
              <a:t>A p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rospective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 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→WW*→2µ2</a:t>
            </a:r>
            <a:r>
              <a:rPr kumimoji="0" lang="el-GR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ν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decay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channel</a:t>
            </a:r>
            <a:r>
              <a:rPr lang="es-ES" sz="2000" dirty="0" smtClean="0">
                <a:ea typeface="Arial Unicode MS"/>
                <a:cs typeface="Arial Unicode MS"/>
              </a:rPr>
              <a:t> has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perfomed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in 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Monte-Carlo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simulated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samples</a:t>
            </a:r>
            <a:r>
              <a:rPr kumimoji="0" lang="es-E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, </a:t>
            </a:r>
            <a:r>
              <a:rPr kumimoji="0" lang="es-ES" sz="2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covering</a:t>
            </a:r>
            <a:r>
              <a:rPr kumimoji="0" lang="es-E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preferred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Higgs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mass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range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, </a:t>
            </a:r>
            <a:r>
              <a:rPr lang="es-ES" sz="2000" dirty="0" err="1" smtClean="0">
                <a:ea typeface="Arial Unicode MS"/>
                <a:cs typeface="Arial Unicode MS"/>
              </a:rPr>
              <a:t>from</a:t>
            </a:r>
            <a:r>
              <a:rPr kumimoji="0" lang="es-E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120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to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 200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Arial Unicode MS"/>
                <a:cs typeface="Arial Unicode MS"/>
              </a:rPr>
              <a:t>GeV</a:t>
            </a:r>
            <a:endParaRPr kumimoji="0" lang="es-E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Arial Unicode MS"/>
              <a:cs typeface="Arial Unicode M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study</a:t>
            </a:r>
            <a:r>
              <a:rPr lang="es-ES" sz="2000" dirty="0" smtClean="0">
                <a:ea typeface="Arial Unicode MS"/>
                <a:cs typeface="Arial Unicode MS"/>
              </a:rPr>
              <a:t> has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done in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context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dirty="0" err="1" smtClean="0">
                <a:ea typeface="Arial Unicode MS"/>
                <a:cs typeface="Arial Unicode MS"/>
              </a:rPr>
              <a:t>events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with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two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well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reconstructed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identified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muons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and </a:t>
            </a:r>
            <a:r>
              <a:rPr lang="es-ES" sz="2000" b="1" dirty="0" smtClean="0">
                <a:ea typeface="Arial Unicode MS"/>
                <a:cs typeface="Arial Unicode MS"/>
              </a:rPr>
              <a:t>no </a:t>
            </a:r>
            <a:r>
              <a:rPr lang="es-ES" sz="2000" b="1" dirty="0" smtClean="0">
                <a:ea typeface="Arial Unicode MS"/>
                <a:cs typeface="Arial Unicode MS"/>
              </a:rPr>
              <a:t>central jet </a:t>
            </a:r>
            <a:r>
              <a:rPr lang="es-ES" sz="2000" b="1" dirty="0" err="1" smtClean="0">
                <a:ea typeface="Arial Unicode MS"/>
                <a:cs typeface="Arial Unicode MS"/>
              </a:rPr>
              <a:t>activity</a:t>
            </a:r>
            <a:endParaRPr kumimoji="0" lang="es-E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uLnTx/>
              <a:uFillTx/>
              <a:latin typeface="+mn-lt"/>
              <a:ea typeface="Arial Unicode MS"/>
              <a:cs typeface="Arial Unicode MS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smtClean="0">
                <a:ea typeface="Arial Unicode MS"/>
                <a:cs typeface="Arial Unicode MS"/>
              </a:rPr>
              <a:t>A </a:t>
            </a:r>
            <a:r>
              <a:rPr lang="es-ES" sz="2000" dirty="0" err="1" smtClean="0">
                <a:ea typeface="Arial Unicode MS"/>
                <a:cs typeface="Arial Unicode MS"/>
              </a:rPr>
              <a:t>small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set of </a:t>
            </a:r>
            <a:r>
              <a:rPr lang="es-ES" sz="2000" dirty="0" err="1" smtClean="0">
                <a:ea typeface="Arial Unicode MS"/>
                <a:cs typeface="Arial Unicode MS"/>
              </a:rPr>
              <a:t>powerful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a typeface="Arial Unicode MS"/>
                <a:cs typeface="Arial Unicode MS"/>
              </a:rPr>
              <a:t>discriminant</a:t>
            </a:r>
            <a:r>
              <a:rPr lang="es-ES" sz="2000" b="1" dirty="0" smtClean="0">
                <a:ea typeface="Arial Unicode MS"/>
                <a:cs typeface="Arial Unicode MS"/>
              </a:rPr>
              <a:t> </a:t>
            </a:r>
            <a:r>
              <a:rPr lang="es-ES" sz="2000" b="1" dirty="0" smtClean="0">
                <a:ea typeface="Arial Unicode MS"/>
                <a:cs typeface="Arial Unicode MS"/>
              </a:rPr>
              <a:t>variables </a:t>
            </a:r>
            <a:r>
              <a:rPr lang="es-ES" sz="2000" dirty="0" err="1" smtClean="0">
                <a:ea typeface="Arial Unicode MS"/>
                <a:cs typeface="Arial Unicode MS"/>
              </a:rPr>
              <a:t>is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chosen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after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</a:t>
            </a:r>
            <a:r>
              <a:rPr lang="es-ES" sz="2000" dirty="0" err="1" smtClean="0">
                <a:ea typeface="Arial Unicode MS"/>
                <a:cs typeface="Arial Unicode MS"/>
              </a:rPr>
              <a:t>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extensive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study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characteristics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dirty="0" err="1" smtClean="0">
                <a:ea typeface="Arial Unicode MS"/>
                <a:cs typeface="Arial Unicode MS"/>
              </a:rPr>
              <a:t>signal</a:t>
            </a:r>
            <a:r>
              <a:rPr lang="es-ES" sz="2000" dirty="0" smtClean="0">
                <a:ea typeface="Arial Unicode MS"/>
                <a:cs typeface="Arial Unicode MS"/>
              </a:rPr>
              <a:t> and </a:t>
            </a:r>
            <a:r>
              <a:rPr lang="es-ES" sz="2000" dirty="0" err="1" smtClean="0">
                <a:ea typeface="Arial Unicode MS"/>
                <a:cs typeface="Arial Unicode MS"/>
              </a:rPr>
              <a:t>backgrounds</a:t>
            </a:r>
            <a:r>
              <a:rPr lang="es-ES" sz="2000" dirty="0" smtClean="0">
                <a:ea typeface="Arial Unicode MS"/>
                <a:cs typeface="Arial Unicode MS"/>
              </a:rPr>
              <a:t> (</a:t>
            </a:r>
            <a:r>
              <a:rPr lang="el-GR" sz="2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ΔΦµµ</a:t>
            </a:r>
            <a:r>
              <a:rPr lang="es-ES" sz="2000" dirty="0" smtClean="0">
                <a:ea typeface="Arial Unicode MS"/>
                <a:cs typeface="Arial Unicode MS"/>
              </a:rPr>
              <a:t>) </a:t>
            </a:r>
            <a:endParaRPr kumimoji="0" lang="es-E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 Unicode MS"/>
              <a:cs typeface="Arial Unicode M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different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kinematics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of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the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signal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with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respect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to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the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considered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Higgs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mass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hypothesis</a:t>
            </a:r>
            <a:r>
              <a:rPr kumimoji="0" lang="es-E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 are </a:t>
            </a:r>
            <a:r>
              <a:rPr lang="es-ES" sz="2000" dirty="0" err="1" smtClean="0">
                <a:ea typeface="Arial Unicode MS"/>
                <a:cs typeface="Arial Unicode MS"/>
              </a:rPr>
              <a:t>addressed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by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analysis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using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a typeface="Arial Unicode MS"/>
                <a:cs typeface="Arial Unicode MS"/>
              </a:rPr>
              <a:t>mass-dependent</a:t>
            </a:r>
            <a:r>
              <a:rPr lang="es-ES" sz="2000" b="1" dirty="0" smtClean="0">
                <a:ea typeface="Arial Unicode MS"/>
                <a:cs typeface="Arial Unicode MS"/>
              </a:rPr>
              <a:t>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optimized</a:t>
            </a:r>
            <a:r>
              <a:rPr kumimoji="0" lang="es-E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 </a:t>
            </a:r>
            <a:r>
              <a:rPr kumimoji="0" lang="es-E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 Unicode MS"/>
                <a:cs typeface="Arial Unicode MS"/>
              </a:rPr>
              <a:t>selections</a:t>
            </a:r>
            <a:endParaRPr lang="es-ES" sz="2000" dirty="0" smtClean="0">
              <a:ea typeface="Arial Unicode MS"/>
              <a:cs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pt_eta_data_mc_tra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2420888"/>
            <a:ext cx="4804897" cy="2297994"/>
          </a:xfrm>
          <a:prstGeom prst="rect">
            <a:avLst/>
          </a:prstGeom>
        </p:spPr>
      </p:pic>
      <p:sp>
        <p:nvSpPr>
          <p:cNvPr id="7" name="2 Marcador de contenido"/>
          <p:cNvSpPr txBox="1">
            <a:spLocks/>
          </p:cNvSpPr>
          <p:nvPr/>
        </p:nvSpPr>
        <p:spPr>
          <a:xfrm>
            <a:off x="467544" y="1268760"/>
            <a:ext cx="8208912" cy="468052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Methods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to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estimate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main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backgrounds</a:t>
            </a:r>
            <a:r>
              <a:rPr lang="es-ES" sz="2000" dirty="0" smtClean="0">
                <a:ea typeface="Arial Unicode MS"/>
                <a:cs typeface="Arial Unicode MS"/>
              </a:rPr>
              <a:t> (</a:t>
            </a:r>
            <a:r>
              <a:rPr lang="es-ES" sz="20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tt</a:t>
            </a:r>
            <a:r>
              <a:rPr lang="es-E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, WW, </a:t>
            </a:r>
            <a:r>
              <a:rPr lang="es-ES" sz="20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Z+jets</a:t>
            </a:r>
            <a:r>
              <a:rPr lang="es-E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, </a:t>
            </a:r>
            <a:r>
              <a:rPr lang="es-ES" sz="20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W+jets</a:t>
            </a:r>
            <a:r>
              <a:rPr lang="es-ES" sz="2000" dirty="0" smtClean="0">
                <a:ea typeface="Arial Unicode MS"/>
                <a:cs typeface="Arial Unicode MS"/>
              </a:rPr>
              <a:t>) </a:t>
            </a:r>
            <a:r>
              <a:rPr lang="es-ES" sz="2000" dirty="0" err="1" smtClean="0">
                <a:ea typeface="Arial Unicode MS"/>
                <a:cs typeface="Arial Unicode MS"/>
              </a:rPr>
              <a:t>from</a:t>
            </a:r>
            <a:r>
              <a:rPr lang="es-ES" sz="2000" dirty="0" smtClean="0">
                <a:ea typeface="Arial Unicode MS"/>
                <a:cs typeface="Arial Unicode MS"/>
              </a:rPr>
              <a:t> data </a:t>
            </a:r>
            <a:r>
              <a:rPr lang="es-ES" sz="2000" dirty="0" err="1" smtClean="0">
                <a:ea typeface="Arial Unicode MS"/>
                <a:cs typeface="Arial Unicode MS"/>
              </a:rPr>
              <a:t>have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developed</a:t>
            </a:r>
            <a:r>
              <a:rPr lang="es-ES" sz="2000" dirty="0" smtClean="0">
                <a:ea typeface="Arial Unicode MS"/>
                <a:cs typeface="Arial Unicode MS"/>
              </a:rPr>
              <a:t>, and </a:t>
            </a:r>
            <a:r>
              <a:rPr lang="es-ES" sz="2000" dirty="0" err="1" smtClean="0">
                <a:ea typeface="Arial Unicode MS"/>
                <a:cs typeface="Arial Unicode MS"/>
              </a:rPr>
              <a:t>tested</a:t>
            </a:r>
            <a:r>
              <a:rPr lang="es-ES" sz="2000" dirty="0" smtClean="0">
                <a:ea typeface="Arial Unicode MS"/>
                <a:cs typeface="Arial Unicode MS"/>
              </a:rPr>
              <a:t> in Monte </a:t>
            </a:r>
            <a:r>
              <a:rPr lang="es-ES" sz="2000" dirty="0" smtClean="0">
                <a:ea typeface="Arial Unicode MS"/>
                <a:cs typeface="Arial Unicode MS"/>
              </a:rPr>
              <a:t>Carlo</a:t>
            </a: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With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very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low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luminosity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is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possible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to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estimate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Muon </a:t>
            </a:r>
            <a:r>
              <a:rPr lang="es-ES" sz="2000" dirty="0" err="1" smtClean="0">
                <a:ea typeface="Arial Unicode MS"/>
                <a:cs typeface="Arial Unicode MS"/>
              </a:rPr>
              <a:t>Fake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Rate</a:t>
            </a:r>
            <a:r>
              <a:rPr lang="es-ES" sz="2000" dirty="0" smtClean="0">
                <a:ea typeface="Arial Unicode MS"/>
                <a:cs typeface="Arial Unicode MS"/>
              </a:rPr>
              <a:t> in </a:t>
            </a:r>
            <a:r>
              <a:rPr lang="es-ES" sz="2000" b="1" dirty="0" smtClean="0">
                <a:ea typeface="Arial Unicode MS"/>
                <a:cs typeface="Arial Unicode MS"/>
              </a:rPr>
              <a:t>real data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s-ES" sz="2000" i="1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s-ES" sz="2000" i="1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study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EWK </a:t>
            </a:r>
            <a:r>
              <a:rPr lang="es-ES" sz="2000" dirty="0" err="1" smtClean="0">
                <a:ea typeface="Arial Unicode MS"/>
                <a:cs typeface="Arial Unicode MS"/>
              </a:rPr>
              <a:t>background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processes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from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b="1" dirty="0" smtClean="0">
                <a:ea typeface="Arial Unicode MS"/>
                <a:cs typeface="Arial Unicode MS"/>
              </a:rPr>
              <a:t>W</a:t>
            </a:r>
            <a:r>
              <a:rPr lang="es-ES" sz="2000" dirty="0" smtClean="0">
                <a:ea typeface="Arial Unicode MS"/>
                <a:cs typeface="Arial Unicode MS"/>
              </a:rPr>
              <a:t> and </a:t>
            </a:r>
            <a:r>
              <a:rPr lang="es-ES" sz="2000" b="1" dirty="0" smtClean="0">
                <a:ea typeface="Arial Unicode MS"/>
                <a:cs typeface="Arial Unicode MS"/>
              </a:rPr>
              <a:t>Z</a:t>
            </a:r>
            <a:r>
              <a:rPr lang="es-ES" sz="2000" dirty="0" smtClean="0">
                <a:ea typeface="Arial Unicode MS"/>
                <a:cs typeface="Arial Unicode MS"/>
              </a:rPr>
              <a:t> (</a:t>
            </a:r>
            <a:r>
              <a:rPr lang="es-ES" sz="2000" b="1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tt</a:t>
            </a:r>
            <a:r>
              <a:rPr lang="es-ES" sz="2000" b="1" dirty="0" smtClean="0">
                <a:solidFill>
                  <a:schemeClr val="tx2"/>
                </a:solidFill>
                <a:ea typeface="Arial Unicode MS"/>
                <a:cs typeface="Arial Unicode MS"/>
              </a:rPr>
              <a:t>, WW</a:t>
            </a:r>
            <a:r>
              <a:rPr lang="es-ES" sz="2000" dirty="0" smtClean="0">
                <a:ea typeface="Arial Unicode MS"/>
                <a:cs typeface="Arial Unicode MS"/>
              </a:rPr>
              <a:t>)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have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already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started</a:t>
            </a:r>
            <a:r>
              <a:rPr lang="es-ES" sz="2000" dirty="0" smtClean="0">
                <a:ea typeface="Arial Unicode MS"/>
                <a:cs typeface="Arial Unicode MS"/>
              </a:rPr>
              <a:t> in data, and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main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ingredients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analysis</a:t>
            </a:r>
            <a:r>
              <a:rPr lang="es-ES" sz="2000" dirty="0" smtClean="0">
                <a:ea typeface="Arial Unicode MS"/>
                <a:cs typeface="Arial Unicode MS"/>
              </a:rPr>
              <a:t> (</a:t>
            </a:r>
            <a:r>
              <a:rPr lang="es-ES" sz="2000" b="1" dirty="0" err="1" smtClean="0">
                <a:ea typeface="Arial Unicode MS"/>
                <a:cs typeface="Arial Unicode MS"/>
              </a:rPr>
              <a:t>Muons</a:t>
            </a:r>
            <a:r>
              <a:rPr lang="es-ES" sz="2000" b="1" dirty="0" smtClean="0">
                <a:ea typeface="Arial Unicode MS"/>
                <a:cs typeface="Arial Unicode MS"/>
              </a:rPr>
              <a:t>, </a:t>
            </a:r>
            <a:r>
              <a:rPr lang="es-ES" sz="2000" b="1" dirty="0" err="1" smtClean="0">
                <a:ea typeface="Arial Unicode MS"/>
                <a:cs typeface="Arial Unicode MS"/>
              </a:rPr>
              <a:t>Missing</a:t>
            </a:r>
            <a:r>
              <a:rPr lang="es-ES" sz="2000" b="1" dirty="0" smtClean="0">
                <a:ea typeface="Arial Unicode MS"/>
                <a:cs typeface="Arial Unicode MS"/>
              </a:rPr>
              <a:t> E</a:t>
            </a:r>
            <a:r>
              <a:rPr lang="es-ES" sz="2000" b="1" baseline="-25000" dirty="0" smtClean="0">
                <a:ea typeface="Arial Unicode MS"/>
                <a:cs typeface="Arial Unicode MS"/>
              </a:rPr>
              <a:t>T</a:t>
            </a:r>
            <a:r>
              <a:rPr lang="es-ES" sz="2000" b="1" dirty="0" smtClean="0">
                <a:ea typeface="Arial Unicode MS"/>
                <a:cs typeface="Arial Unicode MS"/>
              </a:rPr>
              <a:t>, Jets</a:t>
            </a:r>
            <a:r>
              <a:rPr lang="es-ES" sz="2000" dirty="0" smtClean="0">
                <a:ea typeface="Arial Unicode MS"/>
                <a:cs typeface="Arial Unicode MS"/>
              </a:rPr>
              <a:t>) are </a:t>
            </a:r>
            <a:r>
              <a:rPr lang="es-ES" sz="2000" dirty="0" err="1" smtClean="0">
                <a:ea typeface="Arial Unicode MS"/>
                <a:cs typeface="Arial Unicode MS"/>
              </a:rPr>
              <a:t>already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performing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well</a:t>
            </a:r>
            <a:r>
              <a:rPr lang="es-ES" sz="2000" dirty="0" smtClean="0">
                <a:ea typeface="Arial Unicode MS"/>
                <a:cs typeface="Arial Unicode MS"/>
              </a:rPr>
              <a:t> in CMS</a:t>
            </a:r>
            <a:endParaRPr lang="es-ES" sz="2000" dirty="0" smtClean="0">
              <a:ea typeface="Arial Unicode MS"/>
              <a:cs typeface="Arial Unicode MS"/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main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sources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b="1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systematic</a:t>
            </a:r>
            <a:r>
              <a:rPr lang="es-ES" sz="2000" b="1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uncertainties</a:t>
            </a:r>
            <a:r>
              <a:rPr lang="es-ES" sz="2000" b="1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have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identified</a:t>
            </a:r>
            <a:r>
              <a:rPr lang="es-ES" sz="2000" dirty="0" smtClean="0">
                <a:ea typeface="Arial Unicode MS"/>
                <a:cs typeface="Arial Unicode MS"/>
              </a:rPr>
              <a:t> and </a:t>
            </a:r>
            <a:r>
              <a:rPr lang="es-ES" sz="2000" dirty="0" err="1" smtClean="0">
                <a:ea typeface="Arial Unicode MS"/>
                <a:cs typeface="Arial Unicode MS"/>
              </a:rPr>
              <a:t>methods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to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estimate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them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have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proposed</a:t>
            </a:r>
            <a:endParaRPr lang="es-ES" sz="2000" dirty="0" smtClean="0">
              <a:ea typeface="Arial Unicode MS"/>
              <a:cs typeface="Arial Unicode MS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lang="es-ES" sz="2000" dirty="0" smtClean="0">
              <a:ea typeface="Arial Unicode MS"/>
              <a:cs typeface="Arial Unicode M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r>
              <a:rPr lang="es-ES" dirty="0" smtClean="0"/>
              <a:t> (II)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r>
              <a:rPr lang="es-ES" dirty="0" smtClean="0"/>
              <a:t> (</a:t>
            </a:r>
            <a:r>
              <a:rPr lang="es-ES" dirty="0" smtClean="0"/>
              <a:t>III)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>
          <a:xfrm>
            <a:off x="467544" y="1196752"/>
            <a:ext cx="8280920" cy="504056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results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for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different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scenarios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have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been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given</a:t>
            </a:r>
            <a:r>
              <a:rPr lang="es-ES" sz="2000" dirty="0" smtClean="0">
                <a:ea typeface="Arial Unicode MS"/>
                <a:cs typeface="Arial Unicode MS"/>
              </a:rPr>
              <a:t> in </a:t>
            </a:r>
            <a:r>
              <a:rPr lang="es-ES" sz="2000" dirty="0" err="1" smtClean="0">
                <a:ea typeface="Arial Unicode MS"/>
                <a:cs typeface="Arial Unicode MS"/>
              </a:rPr>
              <a:t>terms</a:t>
            </a:r>
            <a:r>
              <a:rPr lang="es-ES" sz="2000" dirty="0" smtClean="0">
                <a:ea typeface="Arial Unicode MS"/>
                <a:cs typeface="Arial Unicode MS"/>
              </a:rPr>
              <a:t> of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Significance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and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Confidence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levels</a:t>
            </a:r>
            <a:endParaRPr lang="es-E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Arial Unicode MS"/>
              <a:cs typeface="Arial Unicode MS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endParaRPr lang="es-E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endParaRPr lang="es-E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</a:pPr>
            <a:endParaRPr lang="en-U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s-E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endParaRPr lang="en-US" sz="20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000" dirty="0" smtClean="0"/>
              <a:t>With </a:t>
            </a:r>
            <a:r>
              <a:rPr lang="en-US" sz="2000" dirty="0" smtClean="0"/>
              <a:t>all the </a:t>
            </a:r>
            <a:r>
              <a:rPr lang="en-US" sz="2000" dirty="0" err="1" smtClean="0"/>
              <a:t>leptonic</a:t>
            </a:r>
            <a:r>
              <a:rPr lang="en-US" sz="2000" dirty="0" smtClean="0"/>
              <a:t> final states of the WW decay, it will be </a:t>
            </a:r>
            <a:r>
              <a:rPr lang="en-US" sz="2000" dirty="0" smtClean="0"/>
              <a:t>possible </a:t>
            </a:r>
            <a:r>
              <a:rPr lang="en-US" sz="2000" dirty="0" smtClean="0"/>
              <a:t>to </a:t>
            </a:r>
            <a:r>
              <a:rPr lang="en-US" sz="2000" dirty="0" smtClean="0"/>
              <a:t>reach </a:t>
            </a:r>
            <a:r>
              <a:rPr lang="en-US" sz="2000" b="1" dirty="0" smtClean="0"/>
              <a:t>exclusion from 150 to 185 </a:t>
            </a:r>
            <a:r>
              <a:rPr lang="en-US" sz="2000" b="1" dirty="0" err="1" smtClean="0"/>
              <a:t>GeV</a:t>
            </a:r>
            <a:r>
              <a:rPr lang="en-US" sz="2000" b="1" dirty="0" smtClean="0"/>
              <a:t>/c</a:t>
            </a:r>
            <a:r>
              <a:rPr lang="en-US" sz="2000" b="1" baseline="30000" dirty="0" smtClean="0"/>
              <a:t>2</a:t>
            </a:r>
            <a:r>
              <a:rPr lang="en-US" sz="2000" b="1" dirty="0" smtClean="0"/>
              <a:t>  </a:t>
            </a:r>
            <a:r>
              <a:rPr lang="en-US" sz="2000" dirty="0" smtClean="0"/>
              <a:t>with  discovery level sensitivity in the range 160 &lt; </a:t>
            </a:r>
            <a:r>
              <a:rPr lang="en-US" sz="2000" dirty="0" err="1" smtClean="0"/>
              <a:t>m</a:t>
            </a:r>
            <a:r>
              <a:rPr lang="en-US" sz="2000" baseline="-25000" dirty="0" err="1" smtClean="0"/>
              <a:t>H</a:t>
            </a:r>
            <a:r>
              <a:rPr lang="en-US" sz="2000" dirty="0" smtClean="0"/>
              <a:t> &lt; 170 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s-ES" sz="2000" dirty="0" err="1" smtClean="0">
                <a:ea typeface="Arial Unicode MS"/>
                <a:cs typeface="Arial Unicode MS"/>
              </a:rPr>
              <a:t>The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err="1" smtClean="0">
                <a:ea typeface="Arial Unicode MS"/>
                <a:cs typeface="Arial Unicode MS"/>
              </a:rPr>
              <a:t>analysis</a:t>
            </a:r>
            <a:r>
              <a:rPr lang="es-ES" sz="2000" dirty="0" smtClean="0">
                <a:ea typeface="Arial Unicode MS"/>
                <a:cs typeface="Arial Unicode MS"/>
              </a:rPr>
              <a:t> </a:t>
            </a:r>
            <a:r>
              <a:rPr lang="es-ES" sz="2000" dirty="0" smtClean="0">
                <a:ea typeface="Arial Unicode MS"/>
                <a:cs typeface="Arial Unicode MS"/>
              </a:rPr>
              <a:t>can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effectively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explore a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sizeable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Higgs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mass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range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already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in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the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first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run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period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of </a:t>
            </a:r>
            <a:r>
              <a:rPr lang="es-E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the</a:t>
            </a:r>
            <a:r>
              <a:rPr lang="es-E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Arial Unicode MS"/>
                <a:cs typeface="Arial Unicode MS"/>
              </a:rPr>
              <a:t> LHC</a:t>
            </a:r>
            <a:endParaRPr lang="es-ES" sz="2000" dirty="0" smtClean="0">
              <a:ea typeface="Arial Unicode MS"/>
              <a:cs typeface="Arial Unicode MS"/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Picture 11" descr="HWW_Significanc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988840"/>
            <a:ext cx="2520280" cy="2421446"/>
          </a:xfrm>
          <a:prstGeom prst="rect">
            <a:avLst/>
          </a:prstGeom>
        </p:spPr>
      </p:pic>
      <p:pic>
        <p:nvPicPr>
          <p:cNvPr id="8" name="7 Imagen" descr="HWW_Exclu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1920" y="1916832"/>
            <a:ext cx="3528392" cy="26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259632" y="2708920"/>
            <a:ext cx="67033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VERY MUCH!</a:t>
            </a:r>
          </a:p>
          <a:p>
            <a:pPr algn="ctr"/>
            <a:r>
              <a:rPr lang="es-ES" sz="4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 Imagen" descr="s10_blueband.jpg"/>
          <p:cNvPicPr>
            <a:picLocks noChangeAspect="1"/>
          </p:cNvPicPr>
          <p:nvPr/>
        </p:nvPicPr>
        <p:blipFill>
          <a:blip r:embed="rId2" cstate="print"/>
          <a:srcRect t="8565" b="5780"/>
          <a:stretch>
            <a:fillRect/>
          </a:stretch>
        </p:blipFill>
        <p:spPr>
          <a:xfrm>
            <a:off x="6228184" y="1268760"/>
            <a:ext cx="2699792" cy="2670106"/>
          </a:xfrm>
          <a:prstGeom prst="rect">
            <a:avLst/>
          </a:prstGeom>
        </p:spPr>
      </p:pic>
      <p:pic>
        <p:nvPicPr>
          <p:cNvPr id="11" name="10 Imagen" descr="tevbayeslimits19july2010.gif"/>
          <p:cNvPicPr>
            <a:picLocks noChangeAspect="1"/>
          </p:cNvPicPr>
          <p:nvPr/>
        </p:nvPicPr>
        <p:blipFill>
          <a:blip r:embed="rId3" cstate="print"/>
          <a:srcRect l="3587" b="7129"/>
          <a:stretch>
            <a:fillRect/>
          </a:stretch>
        </p:blipFill>
        <p:spPr>
          <a:xfrm>
            <a:off x="179512" y="2852936"/>
            <a:ext cx="4824536" cy="3411823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Previous</a:t>
            </a:r>
            <a:r>
              <a:rPr lang="es-ES" dirty="0" smtClean="0"/>
              <a:t> and </a:t>
            </a:r>
            <a:r>
              <a:rPr lang="es-ES" dirty="0" err="1" smtClean="0"/>
              <a:t>Current</a:t>
            </a:r>
            <a:r>
              <a:rPr lang="es-ES" dirty="0" smtClean="0"/>
              <a:t> </a:t>
            </a:r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Searches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23528" y="1268760"/>
            <a:ext cx="604867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s-ES" dirty="0" err="1" smtClean="0"/>
              <a:t>Direct</a:t>
            </a:r>
            <a:r>
              <a:rPr lang="es-ES" dirty="0" smtClean="0"/>
              <a:t> and </a:t>
            </a:r>
            <a:r>
              <a:rPr lang="es-ES" dirty="0" err="1" smtClean="0"/>
              <a:t>indirect</a:t>
            </a:r>
            <a:r>
              <a:rPr lang="es-ES" dirty="0" smtClean="0"/>
              <a:t> </a:t>
            </a:r>
            <a:r>
              <a:rPr lang="es-ES" dirty="0" err="1" smtClean="0"/>
              <a:t>measures</a:t>
            </a:r>
            <a:endParaRPr lang="es-ES" dirty="0" smtClean="0"/>
          </a:p>
          <a:p>
            <a:r>
              <a:rPr lang="es-ES" b="1" dirty="0" smtClean="0"/>
              <a:t>LEP</a:t>
            </a:r>
            <a:r>
              <a:rPr lang="es-ES" dirty="0" smtClean="0"/>
              <a:t>  set </a:t>
            </a:r>
            <a:r>
              <a:rPr lang="es-ES" dirty="0"/>
              <a:t>a 95% CL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limit</a:t>
            </a:r>
            <a:r>
              <a:rPr lang="es-ES" dirty="0"/>
              <a:t> of </a:t>
            </a:r>
            <a:r>
              <a:rPr lang="es-ES" b="1" dirty="0" err="1">
                <a:solidFill>
                  <a:schemeClr val="tx2"/>
                </a:solidFill>
              </a:rPr>
              <a:t>m</a:t>
            </a:r>
            <a:r>
              <a:rPr lang="es-ES" b="1" baseline="-25000" dirty="0" err="1">
                <a:solidFill>
                  <a:schemeClr val="tx2"/>
                </a:solidFill>
              </a:rPr>
              <a:t>H</a:t>
            </a:r>
            <a:r>
              <a:rPr lang="es-ES" b="1" dirty="0">
                <a:solidFill>
                  <a:schemeClr val="tx2"/>
                </a:solidFill>
              </a:rPr>
              <a:t> </a:t>
            </a:r>
            <a:r>
              <a:rPr lang="es-ES" b="1" dirty="0">
                <a:solidFill>
                  <a:schemeClr val="tx2"/>
                </a:solidFill>
                <a:cs typeface="Arial" charset="0"/>
              </a:rPr>
              <a:t>≥ </a:t>
            </a:r>
            <a:r>
              <a:rPr lang="es-ES" b="1" dirty="0" smtClean="0">
                <a:solidFill>
                  <a:schemeClr val="tx2"/>
                </a:solidFill>
                <a:cs typeface="Arial" charset="0"/>
              </a:rPr>
              <a:t>114.4 </a:t>
            </a:r>
            <a:r>
              <a:rPr lang="es-ES" b="1" dirty="0" err="1" smtClean="0">
                <a:solidFill>
                  <a:schemeClr val="tx2"/>
                </a:solidFill>
                <a:cs typeface="Arial" charset="0"/>
              </a:rPr>
              <a:t>GeV</a:t>
            </a:r>
            <a:r>
              <a:rPr lang="en-US" b="1" dirty="0" smtClean="0">
                <a:solidFill>
                  <a:schemeClr val="tx2"/>
                </a:solidFill>
              </a:rPr>
              <a:t>/c</a:t>
            </a:r>
            <a:r>
              <a:rPr lang="en-US" b="1" baseline="30000" dirty="0" smtClean="0">
                <a:solidFill>
                  <a:schemeClr val="tx2"/>
                </a:solidFill>
              </a:rPr>
              <a:t>2</a:t>
            </a:r>
            <a:endParaRPr lang="es-ES" b="1" dirty="0" smtClean="0">
              <a:solidFill>
                <a:schemeClr val="tx2"/>
              </a:solidFill>
              <a:cs typeface="Arial" charset="0"/>
            </a:endParaRPr>
          </a:p>
          <a:p>
            <a:r>
              <a:rPr lang="en-US" dirty="0" smtClean="0"/>
              <a:t>The </a:t>
            </a:r>
            <a:r>
              <a:rPr lang="en-US" b="1" dirty="0" smtClean="0"/>
              <a:t>precision electroweak measurements </a:t>
            </a:r>
            <a:r>
              <a:rPr lang="en-US" dirty="0" smtClean="0"/>
              <a:t>tell that the mass of the Standard-Model Higgs boson should be lower than </a:t>
            </a:r>
            <a:r>
              <a:rPr lang="en-US" b="1" dirty="0" smtClean="0">
                <a:solidFill>
                  <a:schemeClr val="accent2"/>
                </a:solidFill>
              </a:rPr>
              <a:t>~158 </a:t>
            </a:r>
            <a:r>
              <a:rPr lang="en-US" b="1" dirty="0" err="1" smtClean="0">
                <a:solidFill>
                  <a:schemeClr val="accent2"/>
                </a:solidFill>
              </a:rPr>
              <a:t>GeV</a:t>
            </a:r>
            <a:r>
              <a:rPr lang="en-US" b="1" dirty="0" smtClean="0">
                <a:solidFill>
                  <a:schemeClr val="accent2"/>
                </a:solidFill>
              </a:rPr>
              <a:t>/c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The limit increases to </a:t>
            </a:r>
            <a:r>
              <a:rPr lang="en-US" b="1" dirty="0" smtClean="0">
                <a:solidFill>
                  <a:schemeClr val="accent2"/>
                </a:solidFill>
              </a:rPr>
              <a:t>185 </a:t>
            </a:r>
            <a:r>
              <a:rPr lang="en-US" b="1" dirty="0" err="1" smtClean="0">
                <a:solidFill>
                  <a:schemeClr val="accent2"/>
                </a:solidFill>
              </a:rPr>
              <a:t>GeV</a:t>
            </a:r>
            <a:r>
              <a:rPr lang="en-US" b="1" dirty="0" smtClean="0">
                <a:solidFill>
                  <a:schemeClr val="accent2"/>
                </a:solidFill>
              </a:rPr>
              <a:t>/c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when including  LEP-2 data</a:t>
            </a:r>
            <a:endParaRPr lang="es-ES" dirty="0" smtClean="0">
              <a:cs typeface="Arial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12" name="11 Rectángulo"/>
          <p:cNvSpPr/>
          <p:nvPr/>
        </p:nvSpPr>
        <p:spPr>
          <a:xfrm>
            <a:off x="4644008" y="4005064"/>
            <a:ext cx="4283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Tevatron</a:t>
            </a:r>
            <a:r>
              <a:rPr lang="es-ES" dirty="0" smtClean="0"/>
              <a:t> </a:t>
            </a:r>
            <a:r>
              <a:rPr lang="es-ES" dirty="0" err="1" smtClean="0"/>
              <a:t>experiments</a:t>
            </a:r>
            <a:r>
              <a:rPr lang="es-ES" dirty="0" smtClean="0"/>
              <a:t> </a:t>
            </a: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CDF</a:t>
            </a:r>
            <a:r>
              <a:rPr lang="es-ES" dirty="0" smtClean="0"/>
              <a:t> and </a:t>
            </a: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DØ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search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Standard-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boson</a:t>
            </a:r>
            <a:r>
              <a:rPr lang="es-ES" dirty="0" smtClean="0"/>
              <a:t>;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recent</a:t>
            </a:r>
            <a:r>
              <a:rPr lang="es-ES" dirty="0" smtClean="0"/>
              <a:t> </a:t>
            </a:r>
            <a:r>
              <a:rPr lang="es-ES" dirty="0" err="1" smtClean="0"/>
              <a:t>combined</a:t>
            </a:r>
            <a:r>
              <a:rPr lang="es-ES" dirty="0" smtClean="0"/>
              <a:t> </a:t>
            </a:r>
            <a:r>
              <a:rPr lang="es-ES" dirty="0" err="1" smtClean="0"/>
              <a:t>result</a:t>
            </a:r>
            <a:r>
              <a:rPr lang="es-ES" dirty="0" smtClean="0"/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excludes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range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between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</a:t>
            </a:r>
            <a:r>
              <a:rPr lang="en-US" b="1" dirty="0" smtClean="0"/>
              <a:t>158 and 175 </a:t>
            </a:r>
            <a:r>
              <a:rPr lang="en-US" b="1" dirty="0" err="1" smtClean="0"/>
              <a:t>GeV</a:t>
            </a:r>
            <a:r>
              <a:rPr lang="en-US" b="1" dirty="0" smtClean="0"/>
              <a:t>/c</a:t>
            </a:r>
            <a:r>
              <a:rPr lang="en-US" b="1" baseline="30000" dirty="0" smtClean="0"/>
              <a:t>2</a:t>
            </a:r>
            <a:r>
              <a:rPr lang="en-US" b="1" dirty="0" smtClean="0"/>
              <a:t>, and between 100 and 109 </a:t>
            </a:r>
            <a:r>
              <a:rPr lang="en-US" b="1" dirty="0" err="1" smtClean="0"/>
              <a:t>GeV</a:t>
            </a:r>
            <a:r>
              <a:rPr lang="en-US" b="1" dirty="0" smtClean="0"/>
              <a:t>/c</a:t>
            </a:r>
            <a:r>
              <a:rPr lang="en-US" b="1" baseline="30000" dirty="0" smtClean="0"/>
              <a:t>2 </a:t>
            </a:r>
            <a:r>
              <a:rPr lang="en-US" b="1" dirty="0" smtClean="0"/>
              <a:t>at 95% CL</a:t>
            </a:r>
            <a:r>
              <a:rPr lang="es-ES" dirty="0" smtClean="0"/>
              <a:t> </a:t>
            </a:r>
            <a:r>
              <a:rPr lang="es-ES" dirty="0" smtClean="0">
                <a:cs typeface="Arial" charset="0"/>
              </a:rPr>
              <a:t> </a:t>
            </a:r>
            <a:endParaRPr lang="es-E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Rectángulo"/>
          <p:cNvSpPr/>
          <p:nvPr/>
        </p:nvSpPr>
        <p:spPr>
          <a:xfrm>
            <a:off x="395536" y="5157192"/>
            <a:ext cx="5616624" cy="108012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Hadron</a:t>
            </a:r>
            <a:r>
              <a:rPr lang="es-ES" dirty="0" smtClean="0"/>
              <a:t> </a:t>
            </a:r>
            <a:r>
              <a:rPr lang="es-ES" dirty="0" err="1" smtClean="0"/>
              <a:t>Collider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427984" y="1268760"/>
            <a:ext cx="453650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US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Hadron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Collider</a:t>
            </a:r>
            <a:r>
              <a:rPr lang="en-US" dirty="0" smtClean="0"/>
              <a:t> (LHC)  the largest and highest-energy particle accelerator of the world,  located at CERN (Geneva, Switzerland)</a:t>
            </a:r>
            <a:endParaRPr lang="en-US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544" y="5229200"/>
            <a:ext cx="5400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It has 4 big experiments (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ALICE, ATLAS, CMS, </a:t>
            </a:r>
            <a:r>
              <a:rPr lang="en-US" b="1" dirty="0" err="1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LHCb</a:t>
            </a:r>
            <a:r>
              <a:rPr lang="en-US" dirty="0"/>
              <a:t>), two of them (</a:t>
            </a:r>
            <a:r>
              <a:rPr lang="en-US" b="1" dirty="0"/>
              <a:t>CMS</a:t>
            </a:r>
            <a:r>
              <a:rPr lang="en-US" dirty="0"/>
              <a:t> and </a:t>
            </a:r>
            <a:r>
              <a:rPr lang="en-US" b="1" dirty="0"/>
              <a:t>ATLAS</a:t>
            </a:r>
            <a:r>
              <a:rPr lang="en-US" dirty="0"/>
              <a:t>) are intended for general </a:t>
            </a:r>
            <a:r>
              <a:rPr lang="en-US" dirty="0" smtClean="0"/>
              <a:t>purposes and complementary</a:t>
            </a:r>
            <a:endParaRPr lang="en-U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12" name="11 Imagen" descr="lhc-si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268760"/>
            <a:ext cx="3993637" cy="1844824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3573017"/>
            <a:ext cx="2448271" cy="2724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Rectángulo"/>
          <p:cNvSpPr/>
          <p:nvPr/>
        </p:nvSpPr>
        <p:spPr>
          <a:xfrm>
            <a:off x="323528" y="3356992"/>
            <a:ext cx="5616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 is operating  at a </a:t>
            </a:r>
            <a:r>
              <a:rPr lang="en-US" b="1" dirty="0" smtClean="0">
                <a:solidFill>
                  <a:schemeClr val="tx2"/>
                </a:solidFill>
              </a:rPr>
              <a:t>proton-proton</a:t>
            </a:r>
            <a:r>
              <a:rPr lang="en-US" dirty="0" smtClean="0"/>
              <a:t> collision energy of  </a:t>
            </a:r>
            <a:r>
              <a:rPr lang="en-US" b="1" dirty="0" smtClean="0">
                <a:solidFill>
                  <a:srgbClr val="FF0000"/>
                </a:solidFill>
              </a:rPr>
              <a:t>7 </a:t>
            </a:r>
            <a:r>
              <a:rPr lang="en-US" b="1" dirty="0" err="1" smtClean="0">
                <a:solidFill>
                  <a:srgbClr val="FF0000"/>
                </a:solidFill>
              </a:rPr>
              <a:t>TeV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/>
              <a:t>3.5 </a:t>
            </a:r>
            <a:r>
              <a:rPr lang="en-US" b="1" dirty="0" err="1" smtClean="0"/>
              <a:t>TeV</a:t>
            </a:r>
            <a:r>
              <a:rPr lang="en-US" b="1" dirty="0" smtClean="0"/>
              <a:t> </a:t>
            </a:r>
            <a:r>
              <a:rPr lang="en-US" dirty="0" smtClean="0"/>
              <a:t>each beam) since March </a:t>
            </a:r>
          </a:p>
          <a:p>
            <a:r>
              <a:rPr lang="en-US" dirty="0" smtClean="0"/>
              <a:t>The design collision energy  </a:t>
            </a:r>
            <a:r>
              <a:rPr lang="en-US" b="1" dirty="0" smtClean="0"/>
              <a:t>14 </a:t>
            </a:r>
            <a:r>
              <a:rPr lang="en-US" b="1" dirty="0" err="1" smtClean="0"/>
              <a:t>TeV</a:t>
            </a:r>
            <a:r>
              <a:rPr lang="en-US" b="1" dirty="0" smtClean="0"/>
              <a:t> </a:t>
            </a:r>
            <a:r>
              <a:rPr lang="en-US" dirty="0" smtClean="0"/>
              <a:t>will be reached in the future</a:t>
            </a:r>
            <a:endParaRPr lang="en-US" dirty="0"/>
          </a:p>
        </p:txBody>
      </p:sp>
      <p:sp>
        <p:nvSpPr>
          <p:cNvPr id="16" name="15 Rectángulo"/>
          <p:cNvSpPr/>
          <p:nvPr/>
        </p:nvSpPr>
        <p:spPr>
          <a:xfrm>
            <a:off x="323528" y="4509120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magnetic field is created by 1232 superconducting dipole magnets</a:t>
            </a:r>
            <a:endParaRPr lang="en-US" dirty="0"/>
          </a:p>
        </p:txBody>
      </p:sp>
      <p:grpSp>
        <p:nvGrpSpPr>
          <p:cNvPr id="19" name="18 Grupo"/>
          <p:cNvGrpSpPr/>
          <p:nvPr/>
        </p:nvGrpSpPr>
        <p:grpSpPr>
          <a:xfrm>
            <a:off x="4788024" y="2492896"/>
            <a:ext cx="3960440" cy="936104"/>
            <a:chOff x="4788024" y="2420888"/>
            <a:chExt cx="3960440" cy="936104"/>
          </a:xfrm>
        </p:grpSpPr>
        <p:pic>
          <p:nvPicPr>
            <p:cNvPr id="18" name="Picture 6" descr="collision_step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2040" y="2492896"/>
              <a:ext cx="3707904" cy="797963"/>
            </a:xfrm>
            <a:prstGeom prst="rect">
              <a:avLst/>
            </a:prstGeom>
            <a:noFill/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2420888"/>
              <a:ext cx="9361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12360" y="2420888"/>
              <a:ext cx="936104" cy="936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Collision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Recorded</a:t>
            </a:r>
            <a:r>
              <a:rPr lang="es-ES" dirty="0" smtClean="0"/>
              <a:t> at CMS</a:t>
            </a:r>
            <a:endParaRPr lang="en-U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4 Imagen" descr="collision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268760"/>
            <a:ext cx="6480719" cy="4931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LHC </a:t>
            </a:r>
            <a:r>
              <a:rPr lang="es-ES" dirty="0" err="1" smtClean="0"/>
              <a:t>timeline</a:t>
            </a:r>
            <a:endParaRPr lang="en-US" dirty="0"/>
          </a:p>
        </p:txBody>
      </p:sp>
      <p:sp>
        <p:nvSpPr>
          <p:cNvPr id="4" name="3 Rectángulo"/>
          <p:cNvSpPr/>
          <p:nvPr/>
        </p:nvSpPr>
        <p:spPr>
          <a:xfrm>
            <a:off x="323528" y="1196752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1981: 	</a:t>
            </a:r>
            <a:r>
              <a:rPr lang="es-ES" dirty="0" smtClean="0"/>
              <a:t>-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design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LHC </a:t>
            </a:r>
            <a:r>
              <a:rPr lang="es-ES" dirty="0" err="1" smtClean="0"/>
              <a:t>starts</a:t>
            </a:r>
            <a:endParaRPr lang="es-E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1994: 	</a:t>
            </a:r>
            <a:r>
              <a:rPr lang="es-ES" dirty="0" smtClean="0"/>
              <a:t>-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dirty="0" smtClean="0"/>
              <a:t>Project</a:t>
            </a:r>
            <a:r>
              <a:rPr lang="en-US" dirty="0" smtClean="0"/>
              <a:t> approved by CERN Council </a:t>
            </a:r>
            <a:r>
              <a:rPr lang="es-ES" dirty="0" smtClean="0"/>
              <a:t>(</a:t>
            </a:r>
            <a:r>
              <a:rPr lang="es-ES" dirty="0" err="1" smtClean="0"/>
              <a:t>Dec</a:t>
            </a:r>
            <a:r>
              <a:rPr lang="es-ES" dirty="0" smtClean="0"/>
              <a:t>.)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s-ES" sz="1400" i="1" dirty="0" smtClean="0"/>
              <a:t>…. </a:t>
            </a:r>
            <a:r>
              <a:rPr lang="es-ES" sz="1400" i="1" dirty="0" err="1" smtClean="0"/>
              <a:t>Building</a:t>
            </a:r>
            <a:r>
              <a:rPr lang="es-ES" sz="1400" i="1" dirty="0" smtClean="0"/>
              <a:t>, </a:t>
            </a:r>
            <a:r>
              <a:rPr lang="es-ES" sz="1400" i="1" dirty="0" err="1" smtClean="0"/>
              <a:t>Assembling</a:t>
            </a:r>
            <a:r>
              <a:rPr lang="es-ES" sz="1400" i="1" dirty="0" smtClean="0"/>
              <a:t>, </a:t>
            </a:r>
            <a:r>
              <a:rPr lang="es-ES" sz="1400" i="1" dirty="0" err="1" smtClean="0"/>
              <a:t>Commisionning</a:t>
            </a:r>
            <a:r>
              <a:rPr lang="es-ES" sz="1400" i="1" dirty="0" smtClean="0"/>
              <a:t> </a:t>
            </a:r>
            <a:r>
              <a:rPr lang="es-ES" sz="1400" i="1" dirty="0" smtClean="0"/>
              <a:t>…..</a:t>
            </a:r>
            <a:endParaRPr lang="es-ES" i="1" dirty="0" smtClean="0"/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2007:</a:t>
            </a:r>
            <a:r>
              <a:rPr lang="es-ES" dirty="0" smtClean="0"/>
              <a:t>	- </a:t>
            </a:r>
            <a:r>
              <a:rPr lang="es-ES" dirty="0" err="1" smtClean="0">
                <a:solidFill>
                  <a:schemeClr val="tx2"/>
                </a:solidFill>
              </a:rPr>
              <a:t>Physics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Analysis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ready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for</a:t>
            </a:r>
            <a:r>
              <a:rPr lang="es-ES" dirty="0" smtClean="0">
                <a:solidFill>
                  <a:schemeClr val="tx2"/>
                </a:solidFill>
              </a:rPr>
              <a:t> a 14 </a:t>
            </a:r>
            <a:r>
              <a:rPr lang="es-ES" dirty="0" err="1" smtClean="0">
                <a:solidFill>
                  <a:schemeClr val="tx2"/>
                </a:solidFill>
              </a:rPr>
              <a:t>TeV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start</a:t>
            </a:r>
            <a:r>
              <a:rPr lang="es-ES" dirty="0" smtClean="0">
                <a:solidFill>
                  <a:schemeClr val="tx2"/>
                </a:solidFill>
              </a:rPr>
              <a:t>-up (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public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)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</a:t>
            </a:r>
            <a:r>
              <a:rPr lang="en-US" dirty="0" smtClean="0"/>
              <a:t>:  	- First proton beams circulating  at the LHC (Sept. 10)</a:t>
            </a:r>
          </a:p>
          <a:p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</a:t>
            </a:r>
            <a:r>
              <a:rPr lang="en-US" dirty="0" smtClean="0"/>
              <a:t>: 	- Chamonix: possible new scenario </a:t>
            </a:r>
            <a:r>
              <a:rPr lang="en-US" b="1" dirty="0" smtClean="0"/>
              <a:t>200pb</a:t>
            </a:r>
            <a:r>
              <a:rPr lang="en-US" b="1" baseline="30000" dirty="0" smtClean="0"/>
              <a:t>-1</a:t>
            </a:r>
            <a:r>
              <a:rPr lang="en-US" b="1" dirty="0" smtClean="0"/>
              <a:t> at 10 </a:t>
            </a:r>
            <a:r>
              <a:rPr lang="en-US" b="1" dirty="0" err="1" smtClean="0"/>
              <a:t>TeV</a:t>
            </a:r>
            <a:r>
              <a:rPr lang="en-US" dirty="0" smtClean="0"/>
              <a:t> (Jan.)</a:t>
            </a:r>
          </a:p>
          <a:p>
            <a:r>
              <a:rPr lang="es-ES" dirty="0" smtClean="0"/>
              <a:t>	-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Projections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for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10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TeV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(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public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), full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analysis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at 10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TeV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	- Clockwise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circulating beam </a:t>
            </a:r>
            <a:r>
              <a:rPr lang="en-US" dirty="0" smtClean="0"/>
              <a:t>established again (Nov. 20)</a:t>
            </a:r>
          </a:p>
          <a:p>
            <a:r>
              <a:rPr lang="en-US" dirty="0" smtClean="0"/>
              <a:t>	-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beams</a:t>
            </a:r>
            <a:r>
              <a:rPr lang="en-US" dirty="0" smtClean="0"/>
              <a:t> simultaneously for the first time, first chance </a:t>
            </a:r>
          </a:p>
          <a:p>
            <a:r>
              <a:rPr lang="en-US" dirty="0" smtClean="0"/>
              <a:t>	   for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proton-proton collisions at 900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r>
              <a:rPr lang="en-US" dirty="0" smtClean="0"/>
              <a:t> (Nov. 23) </a:t>
            </a:r>
          </a:p>
          <a:p>
            <a:r>
              <a:rPr lang="en-US" dirty="0" smtClean="0"/>
              <a:t>                 	- The LHC became the highest energy accelerator of the world with</a:t>
            </a:r>
          </a:p>
          <a:p>
            <a:r>
              <a:rPr lang="en-US" dirty="0" smtClean="0"/>
              <a:t>	 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2.36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r>
              <a:rPr lang="en-US" dirty="0" smtClean="0"/>
              <a:t>, beam energy of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1.18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(Nov. 30) </a:t>
            </a:r>
          </a:p>
          <a:p>
            <a:endParaRPr lang="es-ES" dirty="0" smtClean="0"/>
          </a:p>
          <a:p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r>
              <a:rPr lang="es-ES" dirty="0" smtClean="0"/>
              <a:t>:  	- </a:t>
            </a:r>
            <a:r>
              <a:rPr lang="es-ES" dirty="0" err="1" smtClean="0"/>
              <a:t>Chamonix</a:t>
            </a:r>
            <a:r>
              <a:rPr lang="es-ES" dirty="0" smtClean="0"/>
              <a:t>: </a:t>
            </a:r>
            <a:r>
              <a:rPr lang="en-US" dirty="0" err="1" smtClean="0"/>
              <a:t>denitive</a:t>
            </a:r>
            <a:r>
              <a:rPr lang="en-US" dirty="0" smtClean="0"/>
              <a:t> first run conditions, 7 </a:t>
            </a:r>
            <a:r>
              <a:rPr lang="en-US" dirty="0" err="1" smtClean="0"/>
              <a:t>TeV</a:t>
            </a:r>
            <a:r>
              <a:rPr lang="en-US" dirty="0" smtClean="0"/>
              <a:t>, 1 fb</a:t>
            </a:r>
            <a:r>
              <a:rPr lang="en-US" baseline="30000" dirty="0" smtClean="0"/>
              <a:t>-1</a:t>
            </a:r>
            <a:r>
              <a:rPr lang="en-US" dirty="0" smtClean="0"/>
              <a:t> by end of 2011 (Jan.)</a:t>
            </a:r>
          </a:p>
          <a:p>
            <a:r>
              <a:rPr lang="es-ES" dirty="0" smtClean="0"/>
              <a:t>	-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Projections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for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7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TeV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(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public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), full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analysis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at 7 </a:t>
            </a:r>
            <a:r>
              <a:rPr lang="es-ES" dirty="0" err="1" smtClean="0">
                <a:solidFill>
                  <a:schemeClr val="tx2"/>
                </a:solidFill>
                <a:ea typeface="Arial Unicode MS"/>
                <a:cs typeface="Arial Unicode MS"/>
              </a:rPr>
              <a:t>TeV</a:t>
            </a:r>
            <a:r>
              <a:rPr lang="es-ES" dirty="0" smtClean="0">
                <a:solidFill>
                  <a:schemeClr val="tx2"/>
                </a:solidFill>
                <a:ea typeface="Arial Unicode MS"/>
                <a:cs typeface="Arial Unicode MS"/>
              </a:rPr>
              <a:t> </a:t>
            </a:r>
            <a:endParaRPr lang="es-ES" dirty="0" smtClean="0"/>
          </a:p>
          <a:p>
            <a:r>
              <a:rPr lang="es-ES" dirty="0" smtClean="0"/>
              <a:t>	-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3.5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TeV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each beam </a:t>
            </a:r>
            <a:r>
              <a:rPr lang="es-ES" dirty="0" smtClean="0"/>
              <a:t>(</a:t>
            </a:r>
            <a:r>
              <a:rPr lang="es-ES" dirty="0" err="1" smtClean="0"/>
              <a:t>March</a:t>
            </a:r>
            <a:r>
              <a:rPr lang="es-ES" dirty="0" smtClean="0"/>
              <a:t> 19) </a:t>
            </a:r>
          </a:p>
          <a:p>
            <a:r>
              <a:rPr lang="es-ES" dirty="0" smtClean="0"/>
              <a:t>	-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7TeV collisions </a:t>
            </a:r>
            <a:r>
              <a:rPr lang="en-US" dirty="0" smtClean="0"/>
              <a:t>(</a:t>
            </a:r>
            <a:r>
              <a:rPr lang="es-ES" dirty="0" err="1" smtClean="0"/>
              <a:t>March</a:t>
            </a:r>
            <a:r>
              <a:rPr lang="es-ES" dirty="0" smtClean="0"/>
              <a:t> 30)</a:t>
            </a:r>
            <a:endParaRPr lang="en-US" dirty="0" smtClean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Rebeca González Suárez, 9/9/2010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Personalizado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4E6C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Blank Presentation">
    <a:majorFont>
      <a:latin typeface="Times"/>
      <a:ea typeface=""/>
      <a:cs typeface=""/>
    </a:majorFont>
    <a:minorFont>
      <a:latin typeface="Times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4437</TotalTime>
  <Words>4897</Words>
  <Application>Microsoft Office PowerPoint</Application>
  <PresentationFormat>Presentación en pantalla (4:3)</PresentationFormat>
  <Paragraphs>694</Paragraphs>
  <Slides>58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59" baseType="lpstr">
      <vt:lpstr>Origen</vt:lpstr>
      <vt:lpstr>Search for a SM Higgs Boson in the LHC with the CMS experiment using the H → WW → 2µ2ν decay channel</vt:lpstr>
      <vt:lpstr>Introduction</vt:lpstr>
      <vt:lpstr>Outline </vt:lpstr>
      <vt:lpstr>The Standard Model</vt:lpstr>
      <vt:lpstr>The Higgs Mechanism</vt:lpstr>
      <vt:lpstr>Previous and Current Higgs Searches</vt:lpstr>
      <vt:lpstr>The Large Hadron Collider</vt:lpstr>
      <vt:lpstr>First Collision Event Recorded at CMS</vt:lpstr>
      <vt:lpstr>LHC timeline</vt:lpstr>
      <vt:lpstr>LHC current status</vt:lpstr>
      <vt:lpstr>The Compact Muon Solenoid</vt:lpstr>
      <vt:lpstr>Some pictures of the different stages of CMS</vt:lpstr>
      <vt:lpstr>The CMS detectors</vt:lpstr>
      <vt:lpstr>CMS Current status</vt:lpstr>
      <vt:lpstr>CMS First Physics</vt:lpstr>
      <vt:lpstr>Many more results</vt:lpstr>
      <vt:lpstr>And the next step</vt:lpstr>
      <vt:lpstr>Search for a SM Higgs at the LHC: Production</vt:lpstr>
      <vt:lpstr>Search for a SM Higgs at the LHC: Decay modes</vt:lpstr>
      <vt:lpstr>LHC Vs. Tevatron</vt:lpstr>
      <vt:lpstr>Effects from lowering the CM energy</vt:lpstr>
      <vt:lpstr>Higgs to WW*</vt:lpstr>
      <vt:lpstr>Signal and Backgrounds</vt:lpstr>
      <vt:lpstr>Trigger</vt:lpstr>
      <vt:lpstr>Muons</vt:lpstr>
      <vt:lpstr>Jets</vt:lpstr>
      <vt:lpstr>Jets (II)</vt:lpstr>
      <vt:lpstr>Missing Transverse Energy</vt:lpstr>
      <vt:lpstr>Analysis Flow</vt:lpstr>
      <vt:lpstr>Muon Selection</vt:lpstr>
      <vt:lpstr>Muon Selection II</vt:lpstr>
      <vt:lpstr>Muon Isolation</vt:lpstr>
      <vt:lpstr>Central Jet Veto</vt:lpstr>
      <vt:lpstr>Additional Strategies</vt:lpstr>
      <vt:lpstr>Kinematical properties used in the final selection(I)</vt:lpstr>
      <vt:lpstr>Kinematical properties used in the final selection(II)</vt:lpstr>
      <vt:lpstr>Optimization of the cuts</vt:lpstr>
      <vt:lpstr>Distributions of the variables of the analysis</vt:lpstr>
      <vt:lpstr>Signal and backgrounds yields</vt:lpstr>
      <vt:lpstr>Signal and background yields (II)</vt:lpstr>
      <vt:lpstr>Additional Strategies</vt:lpstr>
      <vt:lpstr>Methods to estimate the Background from Data</vt:lpstr>
      <vt:lpstr>Control Regions</vt:lpstr>
      <vt:lpstr>Muon Fake Rate from data</vt:lpstr>
      <vt:lpstr>Muon Fake Rate from data</vt:lpstr>
      <vt:lpstr>WW cross-section</vt:lpstr>
      <vt:lpstr>Systematic Uncertainties</vt:lpstr>
      <vt:lpstr>Systematic Uncertainties</vt:lpstr>
      <vt:lpstr>Results: Limits and Significance</vt:lpstr>
      <vt:lpstr>Projections</vt:lpstr>
      <vt:lpstr>10 TeV projections</vt:lpstr>
      <vt:lpstr>7 TeV Projections</vt:lpstr>
      <vt:lpstr>Higgs 7 TeV combination</vt:lpstr>
      <vt:lpstr>ATLAS Projections</vt:lpstr>
      <vt:lpstr>Conclusions</vt:lpstr>
      <vt:lpstr>Conclusions (II)</vt:lpstr>
      <vt:lpstr>Conclusions (III)</vt:lpstr>
      <vt:lpstr>Diapositiva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for a SM Higgs Boson in the LHC with the CMS experiment using the H → WW → 2µ2ν decay channel </dc:title>
  <dc:creator>rebeca</dc:creator>
  <cp:lastModifiedBy>rebeca</cp:lastModifiedBy>
  <cp:revision>491</cp:revision>
  <dcterms:created xsi:type="dcterms:W3CDTF">2010-08-17T08:50:32Z</dcterms:created>
  <dcterms:modified xsi:type="dcterms:W3CDTF">2010-09-08T14:53:19Z</dcterms:modified>
</cp:coreProperties>
</file>